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6858000" cx="12192000"/>
  <p:notesSz cx="6858000" cy="9144000"/>
  <p:embeddedFontLst>
    <p:embeddedFont>
      <p:font typeface="Questrial"/>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Questrial-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88fe8f064_3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88fe8f064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88fe8f064_3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88fe8f064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88fe8f064_3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8fe8f064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87c1019a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87c1019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87c1019a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87c1019a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87c1019a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87c1019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88fe8f064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88fe8f06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88fe8f064_3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88fe8f064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88fe8f064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88fe8f064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62b0022f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62b0022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8a54d2de7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8a54d2de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8a54d2de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8a54d2d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8a54d2de7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8a54d2de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88fe8f064_2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88fe8f064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8a54d2de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8a54d2de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8a54d2de7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8a54d2d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8a54d2de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8a54d2de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8a54d2de7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8a54d2de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87bc359a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87bc359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87bc359a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87bc359a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62ad2d9a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62ad2d9a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62ad2d9ae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62ad2d9a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899eae391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899eae3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88fe8f064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88fe8f064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62ad2d9ae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62ad2d9a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89cd3e98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89cd3e9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87bc359a4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87bc359a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62b0022f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62b0022f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462b0022f1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462b0022f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62b0022f1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62b0022f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488fe8f064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488fe8f06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62b0022f1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62b0022f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62b0022f1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62b0022f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62b0022f1_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62b0022f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88fe8f06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88fe8f0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488fe8f064_3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488fe8f064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87bc359a4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87bc359a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487bc359a4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87bc359a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488fe8f064_2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488fe8f064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487bc359a4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487bc359a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87bc359a4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87bc359a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88fe8f064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88fe8f06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88fe8f064_3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88fe8f064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88fe8f064_3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88fe8f064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2"/>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2"/>
          <p:cNvGrpSpPr/>
          <p:nvPr/>
        </p:nvGrpSpPr>
        <p:grpSpPr>
          <a:xfrm>
            <a:off x="0" y="0"/>
            <a:ext cx="2305051" cy="68580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4800"/>
              <a:buFont typeface="Quest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2"/>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11"/>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Quest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1"/>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168" name="Google Shape;168;p11"/>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1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172" name="Shape 172"/>
        <p:cNvGrpSpPr/>
        <p:nvPr/>
      </p:nvGrpSpPr>
      <p:grpSpPr>
        <a:xfrm>
          <a:off x="0" y="0"/>
          <a:ext cx="0" cy="0"/>
          <a:chOff x="0" y="0"/>
          <a:chExt cx="0" cy="0"/>
        </a:xfrm>
      </p:grpSpPr>
      <p:sp>
        <p:nvSpPr>
          <p:cNvPr id="173" name="Google Shape;173;p12"/>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2"/>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178" name="Shape 178"/>
        <p:cNvGrpSpPr/>
        <p:nvPr/>
      </p:nvGrpSpPr>
      <p:grpSpPr>
        <a:xfrm>
          <a:off x="0" y="0"/>
          <a:ext cx="0" cy="0"/>
          <a:chOff x="0" y="0"/>
          <a:chExt cx="0" cy="0"/>
        </a:xfrm>
      </p:grpSpPr>
      <p:sp>
        <p:nvSpPr>
          <p:cNvPr id="179" name="Google Shape;179;p13"/>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13"/>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13"/>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Questrial"/>
              <a:buNone/>
            </a:pPr>
            <a:r>
              <a:rPr b="0" lang="en-US" sz="8000" cap="none">
                <a:solidFill>
                  <a:schemeClr val="lt1"/>
                </a:solidFill>
                <a:latin typeface="Questrial"/>
                <a:ea typeface="Questrial"/>
                <a:cs typeface="Questrial"/>
                <a:sym typeface="Questrial"/>
              </a:rPr>
              <a:t>“</a:t>
            </a:r>
            <a:endParaRPr/>
          </a:p>
        </p:txBody>
      </p:sp>
      <p:sp>
        <p:nvSpPr>
          <p:cNvPr id="186" name="Google Shape;186;p13"/>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Questrial"/>
              <a:buNone/>
            </a:pPr>
            <a:r>
              <a:rPr b="0" lang="en-US" sz="8000" cap="none">
                <a:solidFill>
                  <a:schemeClr val="lt1"/>
                </a:solidFill>
                <a:latin typeface="Questrial"/>
                <a:ea typeface="Questrial"/>
                <a:cs typeface="Questrial"/>
                <a:sym typeface="Quest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87" name="Shape 187"/>
        <p:cNvGrpSpPr/>
        <p:nvPr/>
      </p:nvGrpSpPr>
      <p:grpSpPr>
        <a:xfrm>
          <a:off x="0" y="0"/>
          <a:ext cx="0" cy="0"/>
          <a:chOff x="0" y="0"/>
          <a:chExt cx="0" cy="0"/>
        </a:xfrm>
      </p:grpSpPr>
      <p:sp>
        <p:nvSpPr>
          <p:cNvPr id="188" name="Google Shape;188;p14"/>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14"/>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93" name="Shape 193"/>
        <p:cNvGrpSpPr/>
        <p:nvPr/>
      </p:nvGrpSpPr>
      <p:grpSpPr>
        <a:xfrm>
          <a:off x="0" y="0"/>
          <a:ext cx="0" cy="0"/>
          <a:chOff x="0" y="0"/>
          <a:chExt cx="0" cy="0"/>
        </a:xfrm>
      </p:grpSpPr>
      <p:sp>
        <p:nvSpPr>
          <p:cNvPr id="194" name="Google Shape;194;p1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15"/>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15"/>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15"/>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15"/>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15"/>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15"/>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204" name="Shape 204"/>
        <p:cNvGrpSpPr/>
        <p:nvPr/>
      </p:nvGrpSpPr>
      <p:grpSpPr>
        <a:xfrm>
          <a:off x="0" y="0"/>
          <a:ext cx="0" cy="0"/>
          <a:chOff x="0" y="0"/>
          <a:chExt cx="0" cy="0"/>
        </a:xfrm>
      </p:grpSpPr>
      <p:sp>
        <p:nvSpPr>
          <p:cNvPr id="205" name="Google Shape;205;p16"/>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16"/>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16"/>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08" name="Google Shape;208;p16"/>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16"/>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16"/>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11" name="Google Shape;211;p16"/>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16"/>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16"/>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214" name="Google Shape;214;p16"/>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18" name="Shape 218"/>
        <p:cNvGrpSpPr/>
        <p:nvPr/>
      </p:nvGrpSpPr>
      <p:grpSpPr>
        <a:xfrm>
          <a:off x="0" y="0"/>
          <a:ext cx="0" cy="0"/>
          <a:chOff x="0" y="0"/>
          <a:chExt cx="0" cy="0"/>
        </a:xfrm>
      </p:grpSpPr>
      <p:sp>
        <p:nvSpPr>
          <p:cNvPr id="219" name="Google Shape;219;p1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17"/>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18"/>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8"/>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4" name="Shape 114"/>
        <p:cNvGrpSpPr/>
        <p:nvPr/>
      </p:nvGrpSpPr>
      <p:grpSpPr>
        <a:xfrm>
          <a:off x="0" y="0"/>
          <a:ext cx="0" cy="0"/>
          <a:chOff x="0" y="0"/>
          <a:chExt cx="0" cy="0"/>
        </a:xfrm>
      </p:grpSpPr>
      <p:sp>
        <p:nvSpPr>
          <p:cNvPr id="115" name="Google Shape;115;p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8" name="Shape 118"/>
        <p:cNvGrpSpPr/>
        <p:nvPr/>
      </p:nvGrpSpPr>
      <p:grpSpPr>
        <a:xfrm>
          <a:off x="0" y="0"/>
          <a:ext cx="0" cy="0"/>
          <a:chOff x="0" y="0"/>
          <a:chExt cx="0" cy="0"/>
        </a:xfrm>
      </p:grpSpPr>
      <p:sp>
        <p:nvSpPr>
          <p:cNvPr id="119" name="Google Shape;119;p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4"/>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1" name="Google Shape;121;p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4" name="Shape 124"/>
        <p:cNvGrpSpPr/>
        <p:nvPr/>
      </p:nvGrpSpPr>
      <p:grpSpPr>
        <a:xfrm>
          <a:off x="0" y="0"/>
          <a:ext cx="0" cy="0"/>
          <a:chOff x="0" y="0"/>
          <a:chExt cx="0" cy="0"/>
        </a:xfrm>
      </p:grpSpPr>
      <p:sp>
        <p:nvSpPr>
          <p:cNvPr id="125" name="Google Shape;125;p5"/>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5"/>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7" name="Google Shape;127;p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0" name="Shape 130"/>
        <p:cNvGrpSpPr/>
        <p:nvPr/>
      </p:nvGrpSpPr>
      <p:grpSpPr>
        <a:xfrm>
          <a:off x="0" y="0"/>
          <a:ext cx="0" cy="0"/>
          <a:chOff x="0" y="0"/>
          <a:chExt cx="0" cy="0"/>
        </a:xfrm>
      </p:grpSpPr>
      <p:sp>
        <p:nvSpPr>
          <p:cNvPr id="131" name="Google Shape;131;p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6"/>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3" name="Google Shape;133;p6"/>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4" name="Google Shape;134;p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7" name="Shape 137"/>
        <p:cNvGrpSpPr/>
        <p:nvPr/>
      </p:nvGrpSpPr>
      <p:grpSpPr>
        <a:xfrm>
          <a:off x="0" y="0"/>
          <a:ext cx="0" cy="0"/>
          <a:chOff x="0" y="0"/>
          <a:chExt cx="0" cy="0"/>
        </a:xfrm>
      </p:grpSpPr>
      <p:sp>
        <p:nvSpPr>
          <p:cNvPr id="138" name="Google Shape;138;p7"/>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7"/>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0" name="Google Shape;140;p7"/>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1" name="Google Shape;141;p7"/>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42" name="Google Shape;142;p7"/>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43" name="Google Shape;143;p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6" name="Shape 146"/>
        <p:cNvGrpSpPr/>
        <p:nvPr/>
      </p:nvGrpSpPr>
      <p:grpSpPr>
        <a:xfrm>
          <a:off x="0" y="0"/>
          <a:ext cx="0" cy="0"/>
          <a:chOff x="0" y="0"/>
          <a:chExt cx="0" cy="0"/>
        </a:xfrm>
      </p:grpSpPr>
      <p:sp>
        <p:nvSpPr>
          <p:cNvPr id="147" name="Google Shape;147;p8"/>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9"/>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Quest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9"/>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9"/>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0"/>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lt1"/>
              </a:buClr>
              <a:buSzPts val="3200"/>
              <a:buFont typeface="Quest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0"/>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txBody>
          <a:bodyPr anchorCtr="0" anchor="t" bIns="45700" lIns="91425" spcFirstLastPara="1" rIns="91425" wrap="square" tIns="45700"/>
          <a:lstStyle>
            <a:lvl1pPr lvl="0" marR="0" rtl="0" algn="l">
              <a:lnSpc>
                <a:spcPct val="120000"/>
              </a:lnSpc>
              <a:spcBef>
                <a:spcPts val="1000"/>
              </a:spcBef>
              <a:spcAft>
                <a:spcPts val="0"/>
              </a:spcAft>
              <a:buClr>
                <a:schemeClr val="lt1"/>
              </a:buClr>
              <a:buSzPts val="4000"/>
              <a:buFont typeface="Arial"/>
              <a:buNone/>
              <a:defRPr b="0" i="0" sz="3200" u="none" cap="none" strike="noStrike">
                <a:solidFill>
                  <a:schemeClr val="lt1"/>
                </a:solidFill>
                <a:latin typeface="Questrial"/>
                <a:ea typeface="Questrial"/>
                <a:cs typeface="Questrial"/>
                <a:sym typeface="Questrial"/>
              </a:defRPr>
            </a:lvl1pPr>
            <a:lvl2pPr lvl="1" marR="0" rtl="0" algn="l">
              <a:lnSpc>
                <a:spcPct val="120000"/>
              </a:lnSpc>
              <a:spcBef>
                <a:spcPts val="500"/>
              </a:spcBef>
              <a:spcAft>
                <a:spcPts val="0"/>
              </a:spcAft>
              <a:buClr>
                <a:schemeClr val="lt1"/>
              </a:buClr>
              <a:buSzPts val="3500"/>
              <a:buFont typeface="Arial"/>
              <a:buNone/>
              <a:defRPr b="0" i="0" sz="2800" u="none" cap="none" strike="noStrike">
                <a:solidFill>
                  <a:schemeClr val="lt1"/>
                </a:solidFill>
                <a:latin typeface="Questrial"/>
                <a:ea typeface="Questrial"/>
                <a:cs typeface="Questrial"/>
                <a:sym typeface="Questrial"/>
              </a:defRPr>
            </a:lvl2pPr>
            <a:lvl3pPr lvl="2" marR="0" rtl="0" algn="l">
              <a:lnSpc>
                <a:spcPct val="120000"/>
              </a:lnSpc>
              <a:spcBef>
                <a:spcPts val="500"/>
              </a:spcBef>
              <a:spcAft>
                <a:spcPts val="0"/>
              </a:spcAft>
              <a:buClr>
                <a:schemeClr val="lt1"/>
              </a:buClr>
              <a:buSzPts val="3000"/>
              <a:buFont typeface="Arial"/>
              <a:buNone/>
              <a:defRPr b="0" i="0" sz="2400" u="none" cap="none" strike="noStrike">
                <a:solidFill>
                  <a:schemeClr val="lt1"/>
                </a:solidFill>
                <a:latin typeface="Questrial"/>
                <a:ea typeface="Questrial"/>
                <a:cs typeface="Questrial"/>
                <a:sym typeface="Questrial"/>
              </a:defRPr>
            </a:lvl3pPr>
            <a:lvl4pPr lvl="3"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4pPr>
            <a:lvl5pPr lvl="4"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5pPr>
            <a:lvl6pPr lvl="5"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6pPr>
            <a:lvl7pPr lvl="6"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7pPr>
            <a:lvl8pPr lvl="7"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8pPr>
            <a:lvl9pPr lvl="8" marR="0" rtl="0" algn="l">
              <a:lnSpc>
                <a:spcPct val="120000"/>
              </a:lnSpc>
              <a:spcBef>
                <a:spcPts val="500"/>
              </a:spcBef>
              <a:spcAft>
                <a:spcPts val="0"/>
              </a:spcAft>
              <a:buClr>
                <a:schemeClr val="lt1"/>
              </a:buClr>
              <a:buSzPts val="2500"/>
              <a:buFont typeface="Arial"/>
              <a:buNone/>
              <a:defRPr b="0" i="0" sz="2000" u="none" cap="none" strike="noStrike">
                <a:solidFill>
                  <a:schemeClr val="lt1"/>
                </a:solidFill>
                <a:latin typeface="Questrial"/>
                <a:ea typeface="Questrial"/>
                <a:cs typeface="Questrial"/>
                <a:sym typeface="Questrial"/>
              </a:defRPr>
            </a:lvl9pPr>
          </a:lstStyle>
          <a:p/>
        </p:txBody>
      </p:sp>
      <p:sp>
        <p:nvSpPr>
          <p:cNvPr id="161" name="Google Shape;161;p10"/>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1"/>
          <p:cNvGrpSpPr/>
          <p:nvPr/>
        </p:nvGrpSpPr>
        <p:grpSpPr>
          <a:xfrm>
            <a:off x="-14288" y="0"/>
            <a:ext cx="12053888" cy="68580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1" name="Google Shape;21;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lt1"/>
              </a:buClr>
              <a:buSzPts val="3600"/>
              <a:buFont typeface="Questrial"/>
              <a:buNone/>
              <a:defRPr b="0" i="0" sz="3600" u="none" cap="none" strike="noStrike">
                <a:solidFill>
                  <a:schemeClr val="lt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Questrial"/>
                <a:ea typeface="Questrial"/>
                <a:cs typeface="Questrial"/>
                <a:sym typeface="Questrial"/>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Questrial"/>
                <a:ea typeface="Questrial"/>
                <a:cs typeface="Questrial"/>
                <a:sym typeface="Questrial"/>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Questrial"/>
                <a:ea typeface="Questrial"/>
                <a:cs typeface="Questrial"/>
                <a:sym typeface="Questrial"/>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Questrial"/>
                <a:ea typeface="Questrial"/>
                <a:cs typeface="Questrial"/>
                <a:sym typeface="Questrial"/>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Questrial"/>
                <a:ea typeface="Questrial"/>
                <a:cs typeface="Questrial"/>
                <a:sym typeface="Questrial"/>
              </a:defRPr>
            </a:lvl9pPr>
          </a:lstStyle>
          <a:p/>
        </p:txBody>
      </p:sp>
      <p:sp>
        <p:nvSpPr>
          <p:cNvPr id="49" name="Google Shape;49;p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lvl="1"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lvl="2"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lvl="3"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lvl="4"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lvl="5"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lvl="6"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lvl="7"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lvl="8"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50" name="Google Shape;50;p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050" u="none" cap="none" strike="noStrike">
                <a:solidFill>
                  <a:schemeClr val="lt1"/>
                </a:solidFill>
                <a:latin typeface="Questrial"/>
                <a:ea typeface="Questrial"/>
                <a:cs typeface="Questrial"/>
                <a:sym typeface="Questrial"/>
              </a:defRPr>
            </a:lvl1pPr>
            <a:lvl2pPr lvl="1"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2pPr>
            <a:lvl3pPr lvl="2"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3pPr>
            <a:lvl4pPr lvl="3"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4pPr>
            <a:lvl5pPr lvl="4"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5pPr>
            <a:lvl6pPr lvl="5"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6pPr>
            <a:lvl7pPr lvl="6"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7pPr>
            <a:lvl8pPr lvl="7"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8pPr>
            <a:lvl9pPr lvl="8" marR="0" rtl="0" algn="l">
              <a:spcBef>
                <a:spcPts val="0"/>
              </a:spcBef>
              <a:spcAft>
                <a:spcPts val="0"/>
              </a:spcAft>
              <a:buSzPts val="1400"/>
              <a:buNone/>
              <a:defRPr b="0" i="0" sz="1800" u="none" cap="none" strike="noStrike">
                <a:solidFill>
                  <a:schemeClr val="lt1"/>
                </a:solidFill>
                <a:latin typeface="Questrial"/>
                <a:ea typeface="Questrial"/>
                <a:cs typeface="Questrial"/>
                <a:sym typeface="Questrial"/>
              </a:defRPr>
            </a:lvl9pPr>
          </a:lstStyle>
          <a:p/>
        </p:txBody>
      </p:sp>
      <p:sp>
        <p:nvSpPr>
          <p:cNvPr id="51" name="Google Shape;51;p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Questrial"/>
                <a:ea typeface="Questrial"/>
                <a:cs typeface="Questrial"/>
                <a:sym typeface="Questrial"/>
              </a:defRPr>
            </a:lvl1pPr>
            <a:lvl2pPr indent="0" lvl="1" marL="0" marR="0" rtl="0" algn="r">
              <a:spcBef>
                <a:spcPts val="0"/>
              </a:spcBef>
              <a:buNone/>
              <a:defRPr b="0" i="0" sz="1050" u="none" cap="none" strike="noStrike">
                <a:solidFill>
                  <a:schemeClr val="lt1"/>
                </a:solidFill>
                <a:latin typeface="Questrial"/>
                <a:ea typeface="Questrial"/>
                <a:cs typeface="Questrial"/>
                <a:sym typeface="Questrial"/>
              </a:defRPr>
            </a:lvl2pPr>
            <a:lvl3pPr indent="0" lvl="2" marL="0" marR="0" rtl="0" algn="r">
              <a:spcBef>
                <a:spcPts val="0"/>
              </a:spcBef>
              <a:buNone/>
              <a:defRPr b="0" i="0" sz="1050" u="none" cap="none" strike="noStrike">
                <a:solidFill>
                  <a:schemeClr val="lt1"/>
                </a:solidFill>
                <a:latin typeface="Questrial"/>
                <a:ea typeface="Questrial"/>
                <a:cs typeface="Questrial"/>
                <a:sym typeface="Questrial"/>
              </a:defRPr>
            </a:lvl3pPr>
            <a:lvl4pPr indent="0" lvl="3" marL="0" marR="0" rtl="0" algn="r">
              <a:spcBef>
                <a:spcPts val="0"/>
              </a:spcBef>
              <a:buNone/>
              <a:defRPr b="0" i="0" sz="1050" u="none" cap="none" strike="noStrike">
                <a:solidFill>
                  <a:schemeClr val="lt1"/>
                </a:solidFill>
                <a:latin typeface="Questrial"/>
                <a:ea typeface="Questrial"/>
                <a:cs typeface="Questrial"/>
                <a:sym typeface="Questrial"/>
              </a:defRPr>
            </a:lvl4pPr>
            <a:lvl5pPr indent="0" lvl="4" marL="0" marR="0" rtl="0" algn="r">
              <a:spcBef>
                <a:spcPts val="0"/>
              </a:spcBef>
              <a:buNone/>
              <a:defRPr b="0" i="0" sz="1050" u="none" cap="none" strike="noStrike">
                <a:solidFill>
                  <a:schemeClr val="lt1"/>
                </a:solidFill>
                <a:latin typeface="Questrial"/>
                <a:ea typeface="Questrial"/>
                <a:cs typeface="Questrial"/>
                <a:sym typeface="Questrial"/>
              </a:defRPr>
            </a:lvl5pPr>
            <a:lvl6pPr indent="0" lvl="5" marL="0" marR="0" rtl="0" algn="r">
              <a:spcBef>
                <a:spcPts val="0"/>
              </a:spcBef>
              <a:buNone/>
              <a:defRPr b="0" i="0" sz="1050" u="none" cap="none" strike="noStrike">
                <a:solidFill>
                  <a:schemeClr val="lt1"/>
                </a:solidFill>
                <a:latin typeface="Questrial"/>
                <a:ea typeface="Questrial"/>
                <a:cs typeface="Questrial"/>
                <a:sym typeface="Questrial"/>
              </a:defRPr>
            </a:lvl6pPr>
            <a:lvl7pPr indent="0" lvl="6" marL="0" marR="0" rtl="0" algn="r">
              <a:spcBef>
                <a:spcPts val="0"/>
              </a:spcBef>
              <a:buNone/>
              <a:defRPr b="0" i="0" sz="1050" u="none" cap="none" strike="noStrike">
                <a:solidFill>
                  <a:schemeClr val="lt1"/>
                </a:solidFill>
                <a:latin typeface="Questrial"/>
                <a:ea typeface="Questrial"/>
                <a:cs typeface="Questrial"/>
                <a:sym typeface="Questrial"/>
              </a:defRPr>
            </a:lvl7pPr>
            <a:lvl8pPr indent="0" lvl="7" marL="0" marR="0" rtl="0" algn="r">
              <a:spcBef>
                <a:spcPts val="0"/>
              </a:spcBef>
              <a:buNone/>
              <a:defRPr b="0" i="0" sz="1050" u="none" cap="none" strike="noStrike">
                <a:solidFill>
                  <a:schemeClr val="lt1"/>
                </a:solidFill>
                <a:latin typeface="Questrial"/>
                <a:ea typeface="Questrial"/>
                <a:cs typeface="Questrial"/>
                <a:sym typeface="Questrial"/>
              </a:defRPr>
            </a:lvl8pPr>
            <a:lvl9pPr indent="0" lvl="8" marL="0" marR="0" rtl="0" algn="r">
              <a:spcBef>
                <a:spcPts val="0"/>
              </a:spcBef>
              <a:buNone/>
              <a:defRPr b="0" i="0" sz="1050" u="none" cap="none" strike="noStrike">
                <a:solidFill>
                  <a:schemeClr val="lt1"/>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youtube.com/watch?v=q7Bsb-8pxG8"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www.youtube.com/watch?v=bjkX0HMDl-8" TargetMode="Externa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csulb.idm.oclc.org/login?url=https://search.proquest.com/docview/851481797?accountid=1035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csulb.idm.oclc.org/login?url=https://search.proquest.com/docview/213575718?accountid=1035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jpg"/><Relationship Id="rId4" Type="http://schemas.openxmlformats.org/officeDocument/2006/relationships/hyperlink" Target="http://www.youtube.com/watch?v=q17Vgb9HrSY" TargetMode="External"/><Relationship Id="rId5"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jpg"/><Relationship Id="rId4" Type="http://schemas.openxmlformats.org/officeDocument/2006/relationships/image" Target="../media/image4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jp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jp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www.youtube.com/watch?v=zqLuIXwsLDw" TargetMode="External"/><Relationship Id="rId4" Type="http://schemas.openxmlformats.org/officeDocument/2006/relationships/image" Target="../media/image4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42.png"/><Relationship Id="rId5"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gif"/><Relationship Id="rId4" Type="http://schemas.openxmlformats.org/officeDocument/2006/relationships/image" Target="../media/image3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image" Target="../media/image35.jpg"/><Relationship Id="rId5" Type="http://schemas.openxmlformats.org/officeDocument/2006/relationships/image" Target="../media/image41.png"/><Relationship Id="rId6"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youtube.com/watch?v=zqLuIXwsLDw&amp;t=134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46.png"/><Relationship Id="rId5" Type="http://schemas.openxmlformats.org/officeDocument/2006/relationships/image" Target="../media/image16.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9"/>
          <p:cNvSpPr txBox="1"/>
          <p:nvPr>
            <p:ph type="ctrTitle"/>
          </p:nvPr>
        </p:nvSpPr>
        <p:spPr>
          <a:xfrm>
            <a:off x="1876424" y="1122363"/>
            <a:ext cx="9096376" cy="255409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400"/>
              <a:buFont typeface="Questrial"/>
              <a:buNone/>
            </a:pPr>
            <a:r>
              <a:rPr lang="en-US" sz="5400"/>
              <a:t>THE NORTH ATLANTIC AND THE FISHING INDUSTRY</a:t>
            </a:r>
            <a:endParaRPr/>
          </a:p>
        </p:txBody>
      </p:sp>
      <p:sp>
        <p:nvSpPr>
          <p:cNvPr id="235" name="Google Shape;235;p19"/>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lt2"/>
              </a:buClr>
              <a:buSzPts val="2500"/>
              <a:buNone/>
            </a:pPr>
            <a:r>
              <a:rPr lang="en-US"/>
              <a:t>Eric Campos, Carolina Coguox, Matthew Lostetter, Shayna Michael, Mayra Pacheco, Jose Pinzon </a:t>
            </a:r>
            <a:endParaRPr/>
          </a:p>
        </p:txBody>
      </p:sp>
      <p:pic>
        <p:nvPicPr>
          <p:cNvPr descr="The Great Big Sea playing The Night Pat Murphy Died" id="236" name="Google Shape;236;p19" title="The Night Pat Murphy Died - Great Big Sea">
            <a:hlinkClick r:id="rId3"/>
          </p:cNvPr>
          <p:cNvPicPr preferRelativeResize="0"/>
          <p:nvPr/>
        </p:nvPicPr>
        <p:blipFill>
          <a:blip r:embed="rId4">
            <a:alphaModFix/>
          </a:blip>
          <a:stretch>
            <a:fillRect/>
          </a:stretch>
        </p:blipFill>
        <p:spPr>
          <a:xfrm>
            <a:off x="10371275" y="5503770"/>
            <a:ext cx="1448100" cy="10860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descr="See the source image" id="297" name="Google Shape;297;p28"/>
          <p:cNvPicPr preferRelativeResize="0"/>
          <p:nvPr/>
        </p:nvPicPr>
        <p:blipFill>
          <a:blip r:embed="rId3">
            <a:alphaModFix/>
          </a:blip>
          <a:stretch>
            <a:fillRect/>
          </a:stretch>
        </p:blipFill>
        <p:spPr>
          <a:xfrm>
            <a:off x="1" y="0"/>
            <a:ext cx="12192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29"/>
          <p:cNvPicPr preferRelativeResize="0"/>
          <p:nvPr/>
        </p:nvPicPr>
        <p:blipFill>
          <a:blip r:embed="rId3">
            <a:alphaModFix/>
          </a:blip>
          <a:stretch>
            <a:fillRect/>
          </a:stretch>
        </p:blipFill>
        <p:spPr>
          <a:xfrm>
            <a:off x="0" y="0"/>
            <a:ext cx="12330174"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descr="See the source image" id="307" name="Google Shape;307;p30"/>
          <p:cNvPicPr preferRelativeResize="0"/>
          <p:nvPr/>
        </p:nvPicPr>
        <p:blipFill>
          <a:blip r:embed="rId3">
            <a:alphaModFix/>
          </a:blip>
          <a:stretch>
            <a:fillRect/>
          </a:stretch>
        </p:blipFill>
        <p:spPr>
          <a:xfrm>
            <a:off x="373125" y="0"/>
            <a:ext cx="10997651"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1"/>
          <p:cNvSpPr txBox="1"/>
          <p:nvPr/>
        </p:nvSpPr>
        <p:spPr>
          <a:xfrm>
            <a:off x="2266949" y="104774"/>
            <a:ext cx="7924801" cy="866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chemeClr val="lt1"/>
                </a:solidFill>
                <a:latin typeface="Questrial"/>
                <a:ea typeface="Questrial"/>
                <a:cs typeface="Questrial"/>
                <a:sym typeface="Questrial"/>
              </a:rPr>
              <a:t>Decline of the Fishing Industry</a:t>
            </a:r>
            <a:endParaRPr sz="4500"/>
          </a:p>
        </p:txBody>
      </p:sp>
      <p:sp>
        <p:nvSpPr>
          <p:cNvPr id="313" name="Google Shape;313;p31"/>
          <p:cNvSpPr txBox="1"/>
          <p:nvPr/>
        </p:nvSpPr>
        <p:spPr>
          <a:xfrm>
            <a:off x="785450" y="971550"/>
            <a:ext cx="9963600" cy="4761300"/>
          </a:xfrm>
          <a:prstGeom prst="rect">
            <a:avLst/>
          </a:prstGeom>
          <a:noFill/>
          <a:ln>
            <a:noFill/>
          </a:ln>
        </p:spPr>
        <p:txBody>
          <a:bodyPr anchorCtr="0" anchor="t" bIns="45700" lIns="91425" spcFirstLastPara="1" rIns="91425" wrap="square" tIns="45700">
            <a:noAutofit/>
          </a:bodyPr>
          <a:lstStyle/>
          <a:p>
            <a:pPr indent="-654050" lvl="0" marL="685800" marR="0" rtl="0" algn="l">
              <a:spcBef>
                <a:spcPts val="0"/>
              </a:spcBef>
              <a:spcAft>
                <a:spcPts val="0"/>
              </a:spcAft>
              <a:buClr>
                <a:schemeClr val="lt1"/>
              </a:buClr>
              <a:buSzPts val="4000"/>
              <a:buFont typeface="Arial"/>
              <a:buChar char="•"/>
            </a:pPr>
            <a:r>
              <a:rPr lang="en-US" sz="4000">
                <a:solidFill>
                  <a:schemeClr val="lt1"/>
                </a:solidFill>
                <a:latin typeface="Questrial"/>
                <a:ea typeface="Questrial"/>
                <a:cs typeface="Questrial"/>
                <a:sym typeface="Questrial"/>
              </a:rPr>
              <a:t>The problems faced by the fishing industry is a classic example of the “tragedy of the commons”</a:t>
            </a:r>
            <a:endParaRPr sz="4000"/>
          </a:p>
          <a:p>
            <a:pPr indent="-654050" lvl="2" marL="1600200" marR="0" rtl="0" algn="l">
              <a:spcBef>
                <a:spcPts val="0"/>
              </a:spcBef>
              <a:spcAft>
                <a:spcPts val="0"/>
              </a:spcAft>
              <a:buClr>
                <a:schemeClr val="lt1"/>
              </a:buClr>
              <a:buSzPts val="4000"/>
              <a:buFont typeface="Arial"/>
              <a:buChar char="•"/>
            </a:pPr>
            <a:r>
              <a:rPr b="0" i="0" lang="en-US" sz="4000" u="none" cap="none" strike="noStrike">
                <a:solidFill>
                  <a:schemeClr val="lt1"/>
                </a:solidFill>
                <a:latin typeface="Questrial"/>
                <a:ea typeface="Questrial"/>
                <a:cs typeface="Questrial"/>
                <a:sym typeface="Questrial"/>
              </a:rPr>
              <a:t>Short term profit seeking has led to long term sustainability to be ignored</a:t>
            </a:r>
            <a:endParaRPr sz="4000"/>
          </a:p>
          <a:p>
            <a:pPr indent="-654050" lvl="2" marL="1600200" marR="0" rtl="0" algn="l">
              <a:spcBef>
                <a:spcPts val="0"/>
              </a:spcBef>
              <a:spcAft>
                <a:spcPts val="0"/>
              </a:spcAft>
              <a:buClr>
                <a:schemeClr val="lt1"/>
              </a:buClr>
              <a:buSzPts val="4000"/>
              <a:buFont typeface="Arial"/>
              <a:buChar char="•"/>
            </a:pPr>
            <a:r>
              <a:rPr b="0" i="0" lang="en-US" sz="4000" u="none" cap="none" strike="noStrike">
                <a:solidFill>
                  <a:schemeClr val="lt1"/>
                </a:solidFill>
                <a:latin typeface="Questrial"/>
                <a:ea typeface="Questrial"/>
                <a:cs typeface="Questrial"/>
                <a:sym typeface="Questrial"/>
              </a:rPr>
              <a:t>Local out-port fishing shifted towards factory fishing</a:t>
            </a:r>
            <a:endParaRPr sz="4000"/>
          </a:p>
          <a:p>
            <a:pPr indent="0" lvl="0" marL="0" marR="0" rtl="0" algn="l">
              <a:spcBef>
                <a:spcPts val="0"/>
              </a:spcBef>
              <a:spcAft>
                <a:spcPts val="0"/>
              </a:spcAft>
              <a:buNone/>
            </a:pPr>
            <a:r>
              <a:t/>
            </a:r>
            <a:endParaRPr sz="4500">
              <a:solidFill>
                <a:schemeClr val="lt1"/>
              </a:solidFill>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2"/>
          <p:cNvSpPr txBox="1"/>
          <p:nvPr/>
        </p:nvSpPr>
        <p:spPr>
          <a:xfrm>
            <a:off x="955300" y="1724975"/>
            <a:ext cx="10412700" cy="4709100"/>
          </a:xfrm>
          <a:prstGeom prst="rect">
            <a:avLst/>
          </a:prstGeom>
          <a:noFill/>
          <a:ln>
            <a:noFill/>
          </a:ln>
        </p:spPr>
        <p:txBody>
          <a:bodyPr anchorCtr="0" anchor="t" bIns="45700" lIns="91425" spcFirstLastPara="1" rIns="91425" wrap="square" tIns="45700">
            <a:noAutofit/>
          </a:bodyPr>
          <a:lstStyle/>
          <a:p>
            <a:pPr indent="-654050" lvl="0" marL="685800" marR="0" rtl="0" algn="l">
              <a:spcBef>
                <a:spcPts val="0"/>
              </a:spcBef>
              <a:spcAft>
                <a:spcPts val="0"/>
              </a:spcAft>
              <a:buClr>
                <a:schemeClr val="lt1"/>
              </a:buClr>
              <a:buSzPts val="4500"/>
              <a:buFont typeface="Arial"/>
              <a:buChar char="•"/>
            </a:pPr>
            <a:r>
              <a:rPr b="0" i="0" lang="en-US" sz="4500" u="none" cap="none" strike="noStrike">
                <a:solidFill>
                  <a:schemeClr val="lt1"/>
                </a:solidFill>
                <a:latin typeface="Questrial"/>
                <a:ea typeface="Questrial"/>
                <a:cs typeface="Questrial"/>
                <a:sym typeface="Questrial"/>
              </a:rPr>
              <a:t>The Poor Soil Quality of the North Atlantic regions has lead to an economy based on few resources.</a:t>
            </a:r>
            <a:endParaRPr sz="4500"/>
          </a:p>
          <a:p>
            <a:pPr indent="-654050" lvl="0" marL="685800" marR="0" rtl="0" algn="l">
              <a:spcBef>
                <a:spcPts val="0"/>
              </a:spcBef>
              <a:spcAft>
                <a:spcPts val="0"/>
              </a:spcAft>
              <a:buClr>
                <a:schemeClr val="lt1"/>
              </a:buClr>
              <a:buSzPts val="4500"/>
              <a:buFont typeface="Arial"/>
              <a:buChar char="•"/>
            </a:pPr>
            <a:r>
              <a:rPr b="0" i="0" lang="en-US" sz="4500" u="none" cap="none" strike="noStrike">
                <a:solidFill>
                  <a:schemeClr val="lt1"/>
                </a:solidFill>
                <a:latin typeface="Questrial"/>
                <a:ea typeface="Questrial"/>
                <a:cs typeface="Questrial"/>
                <a:sym typeface="Questrial"/>
              </a:rPr>
              <a:t>Of these resources the two primary ones have historically been: Lumber and Fish</a:t>
            </a:r>
            <a:endParaRPr sz="4500"/>
          </a:p>
        </p:txBody>
      </p:sp>
      <p:sp>
        <p:nvSpPr>
          <p:cNvPr id="319" name="Google Shape;319;p32"/>
          <p:cNvSpPr txBox="1"/>
          <p:nvPr/>
        </p:nvSpPr>
        <p:spPr>
          <a:xfrm>
            <a:off x="2407200" y="221225"/>
            <a:ext cx="7377600" cy="12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solidFill>
                  <a:schemeClr val="lt1"/>
                </a:solidFill>
                <a:latin typeface="Questrial"/>
                <a:ea typeface="Questrial"/>
                <a:cs typeface="Questrial"/>
                <a:sym typeface="Questrial"/>
              </a:rPr>
              <a:t>Economic Resources </a:t>
            </a:r>
            <a:endParaRPr sz="5000">
              <a:solidFill>
                <a:schemeClr val="lt1"/>
              </a:solidFill>
              <a:latin typeface="Questrial"/>
              <a:ea typeface="Questrial"/>
              <a:cs typeface="Questrial"/>
              <a:sym typeface="Quest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3"/>
          <p:cNvSpPr txBox="1"/>
          <p:nvPr/>
        </p:nvSpPr>
        <p:spPr>
          <a:xfrm>
            <a:off x="1570800" y="151950"/>
            <a:ext cx="10621200" cy="636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500" u="none" cap="none" strike="noStrike">
                <a:solidFill>
                  <a:schemeClr val="lt1"/>
                </a:solidFill>
                <a:latin typeface="Questrial"/>
                <a:ea typeface="Questrial"/>
                <a:cs typeface="Questrial"/>
                <a:sym typeface="Questrial"/>
              </a:rPr>
              <a:t>Over time both industries experienced decline brought on by unsustainable practices and changing economic trends</a:t>
            </a:r>
            <a:endParaRPr sz="4500"/>
          </a:p>
          <a:p>
            <a:pPr indent="-654050" lvl="0" marL="685800" marR="0" rtl="0" algn="l">
              <a:spcBef>
                <a:spcPts val="0"/>
              </a:spcBef>
              <a:spcAft>
                <a:spcPts val="0"/>
              </a:spcAft>
              <a:buClr>
                <a:schemeClr val="lt1"/>
              </a:buClr>
              <a:buSzPts val="4500"/>
              <a:buFont typeface="Arial"/>
              <a:buChar char="•"/>
            </a:pPr>
            <a:r>
              <a:rPr lang="en-US" sz="4500">
                <a:solidFill>
                  <a:schemeClr val="lt1"/>
                </a:solidFill>
                <a:latin typeface="Questrial"/>
                <a:ea typeface="Questrial"/>
                <a:cs typeface="Questrial"/>
                <a:sym typeface="Questrial"/>
              </a:rPr>
              <a:t>Overfishing lead to a collapse of the Cod fishing industry in 1993</a:t>
            </a:r>
            <a:endParaRPr sz="4500"/>
          </a:p>
          <a:p>
            <a:pPr indent="-654050" lvl="0" marL="685800" marR="0" rtl="0" algn="l">
              <a:spcBef>
                <a:spcPts val="0"/>
              </a:spcBef>
              <a:spcAft>
                <a:spcPts val="0"/>
              </a:spcAft>
              <a:buClr>
                <a:schemeClr val="lt1"/>
              </a:buClr>
              <a:buSzPts val="4500"/>
              <a:buFont typeface="Arial"/>
              <a:buChar char="•"/>
            </a:pPr>
            <a:r>
              <a:rPr lang="en-US" sz="4500">
                <a:solidFill>
                  <a:schemeClr val="lt1"/>
                </a:solidFill>
                <a:latin typeface="Questrial"/>
                <a:ea typeface="Questrial"/>
                <a:cs typeface="Questrial"/>
                <a:sym typeface="Questrial"/>
              </a:rPr>
              <a:t>Lumber collapsed as regional manufacturing shut down– leaving the region economically isolated.</a:t>
            </a:r>
            <a:endParaRPr sz="4500"/>
          </a:p>
          <a:p>
            <a:pPr indent="0" lvl="0" marL="0" marR="0" rtl="0" algn="l">
              <a:spcBef>
                <a:spcPts val="0"/>
              </a:spcBef>
              <a:spcAft>
                <a:spcPts val="0"/>
              </a:spcAft>
              <a:buNone/>
            </a:pPr>
            <a:r>
              <a:t/>
            </a:r>
            <a:endParaRPr sz="4500">
              <a:solidFill>
                <a:schemeClr val="lt1"/>
              </a:solidFill>
              <a:latin typeface="Questrial"/>
              <a:ea typeface="Questrial"/>
              <a:cs typeface="Questrial"/>
              <a:sym typeface="Questrial"/>
            </a:endParaRPr>
          </a:p>
          <a:p>
            <a:pPr indent="0" lvl="0" marL="0" marR="0" rtl="0" algn="l">
              <a:spcBef>
                <a:spcPts val="0"/>
              </a:spcBef>
              <a:spcAft>
                <a:spcPts val="0"/>
              </a:spcAft>
              <a:buNone/>
            </a:pPr>
            <a:r>
              <a:t/>
            </a:r>
            <a:endParaRPr sz="5000">
              <a:solidFill>
                <a:schemeClr val="lt1"/>
              </a:solidFill>
              <a:latin typeface="Questrial"/>
              <a:ea typeface="Questrial"/>
              <a:cs typeface="Questrial"/>
              <a:sym typeface="Questrial"/>
            </a:endParaRPr>
          </a:p>
          <a:p>
            <a:pPr indent="0" lvl="0" marL="0" marR="0" rtl="0" algn="l">
              <a:spcBef>
                <a:spcPts val="0"/>
              </a:spcBef>
              <a:spcAft>
                <a:spcPts val="0"/>
              </a:spcAft>
              <a:buNone/>
            </a:pPr>
            <a:r>
              <a:t/>
            </a:r>
            <a:endParaRPr sz="5000">
              <a:solidFill>
                <a:schemeClr val="lt1"/>
              </a:solidFill>
              <a:latin typeface="Questrial"/>
              <a:ea typeface="Questrial"/>
              <a:cs typeface="Questrial"/>
              <a:sym typeface="Questrial"/>
            </a:endParaRPr>
          </a:p>
          <a:p>
            <a:pPr indent="0" lvl="0" marL="0" marR="0" rtl="0" algn="l">
              <a:spcBef>
                <a:spcPts val="0"/>
              </a:spcBef>
              <a:spcAft>
                <a:spcPts val="0"/>
              </a:spcAft>
              <a:buNone/>
            </a:pPr>
            <a:r>
              <a:t/>
            </a:r>
            <a:endParaRPr sz="5000">
              <a:solidFill>
                <a:schemeClr val="lt1"/>
              </a:solidFill>
              <a:latin typeface="Questrial"/>
              <a:ea typeface="Questrial"/>
              <a:cs typeface="Questrial"/>
              <a:sym typeface="Quest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descr="http://www.wilderutopia.com/wp-content/uploads/2015/01/Cod-Fishing-in-the-Atlantic-Getty-Images.jpg" id="329" name="Google Shape;329;p34"/>
          <p:cNvPicPr preferRelativeResize="0"/>
          <p:nvPr/>
        </p:nvPicPr>
        <p:blipFill rotWithShape="1">
          <a:blip r:embed="rId3">
            <a:alphaModFix/>
          </a:blip>
          <a:srcRect b="0" l="0" r="0" t="0"/>
          <a:stretch/>
        </p:blipFill>
        <p:spPr>
          <a:xfrm>
            <a:off x="1033463" y="0"/>
            <a:ext cx="10302948"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3" name="Shape 333"/>
        <p:cNvGrpSpPr/>
        <p:nvPr/>
      </p:nvGrpSpPr>
      <p:grpSpPr>
        <a:xfrm>
          <a:off x="0" y="0"/>
          <a:ext cx="0" cy="0"/>
          <a:chOff x="0" y="0"/>
          <a:chExt cx="0" cy="0"/>
        </a:xfrm>
      </p:grpSpPr>
      <p:pic>
        <p:nvPicPr>
          <p:cNvPr descr="https://www.virgintimberlumber.com/wp-content/uploads/2016/02/old-logging-photo-curtin-bridge.jpg" id="334" name="Google Shape;334;p35"/>
          <p:cNvPicPr preferRelativeResize="0"/>
          <p:nvPr/>
        </p:nvPicPr>
        <p:blipFill rotWithShape="1">
          <a:blip r:embed="rId4">
            <a:alphaModFix/>
          </a:blip>
          <a:srcRect b="7071" l="0" r="0" t="8660"/>
          <a:stretch/>
        </p:blipFill>
        <p:spPr>
          <a:xfrm>
            <a:off x="20" y="10"/>
            <a:ext cx="12191980" cy="68579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6"/>
          <p:cNvSpPr txBox="1"/>
          <p:nvPr/>
        </p:nvSpPr>
        <p:spPr>
          <a:xfrm>
            <a:off x="2767450" y="210725"/>
            <a:ext cx="71877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5000">
                <a:solidFill>
                  <a:schemeClr val="lt1"/>
                </a:solidFill>
                <a:latin typeface="Questrial"/>
                <a:ea typeface="Questrial"/>
                <a:cs typeface="Questrial"/>
                <a:sym typeface="Questrial"/>
              </a:rPr>
              <a:t>NEW ALTERNATIVES</a:t>
            </a:r>
            <a:endParaRPr/>
          </a:p>
        </p:txBody>
      </p:sp>
      <p:sp>
        <p:nvSpPr>
          <p:cNvPr id="340" name="Google Shape;340;p36"/>
          <p:cNvSpPr txBox="1"/>
          <p:nvPr/>
        </p:nvSpPr>
        <p:spPr>
          <a:xfrm>
            <a:off x="752675" y="1336650"/>
            <a:ext cx="11049000" cy="4709100"/>
          </a:xfrm>
          <a:prstGeom prst="rect">
            <a:avLst/>
          </a:prstGeom>
          <a:noFill/>
          <a:ln>
            <a:noFill/>
          </a:ln>
        </p:spPr>
        <p:txBody>
          <a:bodyPr anchorCtr="0" anchor="t" bIns="45700" lIns="91425" spcFirstLastPara="1" rIns="91425" wrap="square" tIns="45700">
            <a:noAutofit/>
          </a:bodyPr>
          <a:lstStyle/>
          <a:p>
            <a:pPr indent="-685800" lvl="0" marL="685800" marR="0" rtl="0" algn="l">
              <a:spcBef>
                <a:spcPts val="0"/>
              </a:spcBef>
              <a:spcAft>
                <a:spcPts val="0"/>
              </a:spcAft>
              <a:buClr>
                <a:schemeClr val="lt1"/>
              </a:buClr>
              <a:buSzPts val="5000"/>
              <a:buFont typeface="Arial"/>
              <a:buChar char="•"/>
            </a:pPr>
            <a:r>
              <a:rPr lang="en-US" sz="5000">
                <a:solidFill>
                  <a:schemeClr val="lt1"/>
                </a:solidFill>
                <a:latin typeface="Questrial"/>
                <a:ea typeface="Questrial"/>
                <a:cs typeface="Questrial"/>
                <a:sym typeface="Questrial"/>
              </a:rPr>
              <a:t>Offshore drilling has emerged as a short-term solution.</a:t>
            </a:r>
            <a:endParaRPr/>
          </a:p>
          <a:p>
            <a:pPr indent="-685800" lvl="0" marL="685800" marR="0" rtl="0" algn="l">
              <a:spcBef>
                <a:spcPts val="0"/>
              </a:spcBef>
              <a:spcAft>
                <a:spcPts val="0"/>
              </a:spcAft>
              <a:buClr>
                <a:schemeClr val="lt1"/>
              </a:buClr>
              <a:buSzPts val="5000"/>
              <a:buFont typeface="Arial"/>
              <a:buChar char="•"/>
            </a:pPr>
            <a:r>
              <a:rPr lang="en-US" sz="5000">
                <a:solidFill>
                  <a:schemeClr val="lt1"/>
                </a:solidFill>
                <a:latin typeface="Questrial"/>
                <a:ea typeface="Questrial"/>
                <a:cs typeface="Questrial"/>
                <a:sym typeface="Questrial"/>
              </a:rPr>
              <a:t>Other alternatives are emerging across the region– some incorporating ideas on sustainability and cleaner energy sources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descr="Off the shores of New England, in a region steeped in old maritime tradition, comes a modern wave of big ships, energy industries, and a changing climate, now testing the limits of an already crowded sea. But in a pioneering trial of far-sighted planning—pushed by blueprints for offshore wind energy—old residents and new are coming together to keep their ocean and livelihoods alive. &#10;www.ocean-frontiers.org" id="345" name="Google Shape;345;p37" title="Ocean Frontiers II: A New England Story for Sustaining the Sea">
            <a:hlinkClick r:id="rId3"/>
          </p:cNvPr>
          <p:cNvPicPr preferRelativeResize="0"/>
          <p:nvPr/>
        </p:nvPicPr>
        <p:blipFill>
          <a:blip r:embed="rId4">
            <a:alphaModFix/>
          </a:blip>
          <a:stretch>
            <a:fillRect/>
          </a:stretch>
        </p:blipFill>
        <p:spPr>
          <a:xfrm>
            <a:off x="1527850" y="683563"/>
            <a:ext cx="7321175" cy="5490875"/>
          </a:xfrm>
          <a:prstGeom prst="rect">
            <a:avLst/>
          </a:prstGeom>
          <a:noFill/>
          <a:ln>
            <a:noFill/>
          </a:ln>
        </p:spPr>
      </p:pic>
      <p:sp>
        <p:nvSpPr>
          <p:cNvPr id="346" name="Google Shape;346;p37"/>
          <p:cNvSpPr txBox="1"/>
          <p:nvPr/>
        </p:nvSpPr>
        <p:spPr>
          <a:xfrm>
            <a:off x="3587700" y="6232775"/>
            <a:ext cx="2827800" cy="5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7:45 - 10:45</a:t>
            </a:r>
            <a:endParaRPr sz="1800"/>
          </a:p>
        </p:txBody>
      </p:sp>
      <p:sp>
        <p:nvSpPr>
          <p:cNvPr id="347" name="Google Shape;347;p37"/>
          <p:cNvSpPr txBox="1"/>
          <p:nvPr/>
        </p:nvSpPr>
        <p:spPr>
          <a:xfrm>
            <a:off x="9002925" y="1538975"/>
            <a:ext cx="2914500" cy="3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Video talks about wind power but the problem of an already overcrowded sea, although the new wind power would decrease greenhouse levels there are still other problems to keep in mind. </a:t>
            </a:r>
            <a:endParaRPr/>
          </a:p>
        </p:txBody>
      </p:sp>
      <p:sp>
        <p:nvSpPr>
          <p:cNvPr id="348" name="Google Shape;348;p37"/>
          <p:cNvSpPr txBox="1"/>
          <p:nvPr/>
        </p:nvSpPr>
        <p:spPr>
          <a:xfrm>
            <a:off x="1094350" y="114925"/>
            <a:ext cx="102534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FFFFFF"/>
                </a:solidFill>
              </a:rPr>
              <a:t>Ocean Frontiers II: A New England Story for Sustaining the Sea</a:t>
            </a:r>
            <a:endParaRPr sz="2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descr="See the source image" id="241" name="Google Shape;241;p20"/>
          <p:cNvPicPr preferRelativeResize="0"/>
          <p:nvPr/>
        </p:nvPicPr>
        <p:blipFill rotWithShape="1">
          <a:blip r:embed="rId3">
            <a:alphaModFix/>
          </a:blip>
          <a:srcRect b="0" l="0" r="0" t="0"/>
          <a:stretch/>
        </p:blipFill>
        <p:spPr>
          <a:xfrm>
            <a:off x="0" y="0"/>
            <a:ext cx="5159375" cy="6858000"/>
          </a:xfrm>
          <a:prstGeom prst="rect">
            <a:avLst/>
          </a:prstGeom>
          <a:noFill/>
          <a:ln>
            <a:noFill/>
          </a:ln>
        </p:spPr>
      </p:pic>
      <p:pic>
        <p:nvPicPr>
          <p:cNvPr descr="See the source image" id="242" name="Google Shape;242;p20"/>
          <p:cNvPicPr preferRelativeResize="0"/>
          <p:nvPr/>
        </p:nvPicPr>
        <p:blipFill rotWithShape="1">
          <a:blip r:embed="rId4">
            <a:alphaModFix/>
          </a:blip>
          <a:srcRect b="0" l="0" r="0" t="0"/>
          <a:stretch/>
        </p:blipFill>
        <p:spPr>
          <a:xfrm>
            <a:off x="5159375" y="0"/>
            <a:ext cx="7032625"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8"/>
          <p:cNvSpPr txBox="1"/>
          <p:nvPr>
            <p:ph type="title"/>
          </p:nvPr>
        </p:nvSpPr>
        <p:spPr>
          <a:xfrm>
            <a:off x="1295313" y="99825"/>
            <a:ext cx="5934600" cy="1639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United states: Those in peril off the sea; New England's fishing industry.</a:t>
            </a:r>
            <a:endParaRPr/>
          </a:p>
        </p:txBody>
      </p:sp>
      <p:sp>
        <p:nvSpPr>
          <p:cNvPr id="354" name="Google Shape;354;p38"/>
          <p:cNvSpPr/>
          <p:nvPr>
            <p:ph idx="2" type="pic"/>
          </p:nvPr>
        </p:nvSpPr>
        <p:spPr>
          <a:xfrm>
            <a:off x="7371096" y="580751"/>
            <a:ext cx="3666600" cy="5181600"/>
          </a:xfrm>
          <a:prstGeom prst="round2DiagRect">
            <a:avLst>
              <a:gd fmla="val 16667" name="adj1"/>
              <a:gd fmla="val 0" name="adj2"/>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Professional Journal</a:t>
            </a:r>
            <a:endParaRPr/>
          </a:p>
          <a:p>
            <a:pPr indent="0" lvl="0" marL="0" rtl="0" algn="l">
              <a:spcBef>
                <a:spcPts val="1000"/>
              </a:spcBef>
              <a:spcAft>
                <a:spcPts val="0"/>
              </a:spcAft>
              <a:buNone/>
            </a:pPr>
            <a:r>
              <a:rPr lang="en-US" sz="1800">
                <a:solidFill>
                  <a:srgbClr val="FFFFFF"/>
                </a:solidFill>
                <a:latin typeface="Arial"/>
                <a:ea typeface="Arial"/>
                <a:cs typeface="Arial"/>
                <a:sym typeface="Arial"/>
              </a:rPr>
              <a:t>United states: Those in peril off the sea; new england's fishing industry. (2011, Feb 12). The Economist, 398, 38</a:t>
            </a:r>
            <a:endParaRPr sz="1800">
              <a:solidFill>
                <a:srgbClr val="FFFFFF"/>
              </a:solidFill>
              <a:latin typeface="Arial"/>
              <a:ea typeface="Arial"/>
              <a:cs typeface="Arial"/>
              <a:sym typeface="Arial"/>
            </a:endParaRPr>
          </a:p>
          <a:p>
            <a:pPr indent="0" lvl="0" marL="0" rtl="0" algn="l">
              <a:spcBef>
                <a:spcPts val="1000"/>
              </a:spcBef>
              <a:spcAft>
                <a:spcPts val="0"/>
              </a:spcAft>
              <a:buNone/>
            </a:pPr>
            <a:r>
              <a:t/>
            </a:r>
            <a:endParaRPr sz="1800">
              <a:solidFill>
                <a:srgbClr val="FFFFFF"/>
              </a:solidFill>
              <a:latin typeface="Arial"/>
              <a:ea typeface="Arial"/>
              <a:cs typeface="Arial"/>
              <a:sym typeface="Arial"/>
            </a:endParaRPr>
          </a:p>
          <a:p>
            <a:pPr indent="0" lvl="0" marL="0" rtl="0" algn="l">
              <a:spcBef>
                <a:spcPts val="1000"/>
              </a:spcBef>
              <a:spcAft>
                <a:spcPts val="0"/>
              </a:spcAft>
              <a:buNone/>
            </a:pPr>
            <a:r>
              <a:rPr lang="en-US" sz="1800" u="sng">
                <a:solidFill>
                  <a:schemeClr val="hlink"/>
                </a:solidFill>
                <a:latin typeface="Arial"/>
                <a:ea typeface="Arial"/>
                <a:cs typeface="Arial"/>
                <a:sym typeface="Arial"/>
                <a:hlinkClick r:id="rId3"/>
              </a:rPr>
              <a:t>http://csulb.idm.oclc.org/login?url=https://search.proquest.com/docview/851481797?accountid=10351</a:t>
            </a:r>
            <a:endParaRPr sz="1800">
              <a:solidFill>
                <a:srgbClr val="FFFFFF"/>
              </a:solidFill>
              <a:latin typeface="Arial"/>
              <a:ea typeface="Arial"/>
              <a:cs typeface="Arial"/>
              <a:sym typeface="Arial"/>
            </a:endParaRPr>
          </a:p>
          <a:p>
            <a:pPr indent="0" lvl="0" marL="0" rtl="0" algn="l">
              <a:spcBef>
                <a:spcPts val="1000"/>
              </a:spcBef>
              <a:spcAft>
                <a:spcPts val="0"/>
              </a:spcAft>
              <a:buNone/>
            </a:pPr>
            <a:r>
              <a:t/>
            </a:r>
            <a:endParaRPr sz="1800">
              <a:solidFill>
                <a:srgbClr val="FFFFFF"/>
              </a:solidFill>
              <a:latin typeface="Arial"/>
              <a:ea typeface="Arial"/>
              <a:cs typeface="Arial"/>
              <a:sym typeface="Arial"/>
            </a:endParaRPr>
          </a:p>
        </p:txBody>
      </p:sp>
      <p:sp>
        <p:nvSpPr>
          <p:cNvPr id="355" name="Google Shape;355;p38"/>
          <p:cNvSpPr txBox="1"/>
          <p:nvPr>
            <p:ph idx="1" type="body"/>
          </p:nvPr>
        </p:nvSpPr>
        <p:spPr>
          <a:xfrm>
            <a:off x="1141400" y="2249472"/>
            <a:ext cx="5934600" cy="4396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New Bedford is the nation's principal fishing port in terms of landed value. To prevent overfishing and to allow fish stocks to rebuild, federal officials set up a new regulation system last year. Many fishermen think the new limits are unreasonably low. Two-thirds of New Bedford's boats have not left harbour since August.</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1333788" y="398000"/>
            <a:ext cx="5934600" cy="163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Bigger populations needed for sustainable harvests</a:t>
            </a:r>
            <a:endParaRPr/>
          </a:p>
        </p:txBody>
      </p:sp>
      <p:sp>
        <p:nvSpPr>
          <p:cNvPr id="361" name="Google Shape;361;p39"/>
          <p:cNvSpPr/>
          <p:nvPr>
            <p:ph idx="2" type="pic"/>
          </p:nvPr>
        </p:nvSpPr>
        <p:spPr>
          <a:xfrm>
            <a:off x="7380721" y="609601"/>
            <a:ext cx="3666600" cy="5181600"/>
          </a:xfrm>
          <a:prstGeom prst="round2DiagRect">
            <a:avLst>
              <a:gd fmla="val 16667" name="adj1"/>
              <a:gd fmla="val 0" name="adj2"/>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Professional Journal</a:t>
            </a:r>
            <a:endParaRPr/>
          </a:p>
          <a:p>
            <a:pPr indent="0" lvl="0" marL="0" rtl="0" algn="l">
              <a:spcBef>
                <a:spcPts val="1000"/>
              </a:spcBef>
              <a:spcAft>
                <a:spcPts val="0"/>
              </a:spcAft>
              <a:buNone/>
            </a:pPr>
            <a:r>
              <a:rPr lang="en-US" sz="1800"/>
              <a:t>Greene, K. (2002). Bigger populations needed for sustainable harvests. Science, 296(5571), 1229-30.</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u="sng">
                <a:solidFill>
                  <a:schemeClr val="hlink"/>
                </a:solidFill>
                <a:hlinkClick r:id="rId3"/>
              </a:rPr>
              <a:t>http://csulb.idm.oclc.org/login?url=https://search.proquest.com/docview/213575718?accountid=10351</a:t>
            </a:r>
            <a:endParaRPr sz="1800"/>
          </a:p>
          <a:p>
            <a:pPr indent="0" lvl="0" marL="0" rtl="0" algn="l">
              <a:spcBef>
                <a:spcPts val="1000"/>
              </a:spcBef>
              <a:spcAft>
                <a:spcPts val="0"/>
              </a:spcAft>
              <a:buNone/>
            </a:pPr>
            <a:r>
              <a:t/>
            </a:r>
            <a:endParaRPr sz="1800"/>
          </a:p>
        </p:txBody>
      </p:sp>
      <p:sp>
        <p:nvSpPr>
          <p:cNvPr id="362" name="Google Shape;362;p39"/>
          <p:cNvSpPr txBox="1"/>
          <p:nvPr>
            <p:ph idx="1" type="body"/>
          </p:nvPr>
        </p:nvSpPr>
        <p:spPr>
          <a:xfrm>
            <a:off x="968275" y="2076323"/>
            <a:ext cx="5934600" cy="4223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The future of the New England fishing industry rests on the willingness of fishers, environmentalists, scientists, and the courts to find common ground. Scientists hope to replicate the success of a New England Fishery Management Council plan that helped restore the area's scallop industry with similar calculations for the much larger groundfish industry.</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0"/>
          <p:cNvSpPr txBox="1"/>
          <p:nvPr/>
        </p:nvSpPr>
        <p:spPr>
          <a:xfrm>
            <a:off x="788725" y="2209675"/>
            <a:ext cx="10705500" cy="17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700">
                <a:solidFill>
                  <a:srgbClr val="FFFFFF"/>
                </a:solidFill>
              </a:rPr>
              <a:t>North Atlantic Provinces </a:t>
            </a:r>
            <a:endParaRPr sz="7700">
              <a:solidFill>
                <a:srgbClr val="FFFFFF"/>
              </a:solidFill>
            </a:endParaRPr>
          </a:p>
        </p:txBody>
      </p:sp>
      <p:pic>
        <p:nvPicPr>
          <p:cNvPr id="368" name="Google Shape;368;p40"/>
          <p:cNvPicPr preferRelativeResize="0"/>
          <p:nvPr/>
        </p:nvPicPr>
        <p:blipFill>
          <a:blip r:embed="rId3">
            <a:alphaModFix/>
          </a:blip>
          <a:stretch>
            <a:fillRect/>
          </a:stretch>
        </p:blipFill>
        <p:spPr>
          <a:xfrm>
            <a:off x="8367414" y="4448675"/>
            <a:ext cx="3786111" cy="2366301"/>
          </a:xfrm>
          <a:prstGeom prst="rect">
            <a:avLst/>
          </a:prstGeom>
          <a:noFill/>
          <a:ln>
            <a:noFill/>
          </a:ln>
        </p:spPr>
      </p:pic>
      <p:pic>
        <p:nvPicPr>
          <p:cNvPr id="369" name="Google Shape;369;p40"/>
          <p:cNvPicPr preferRelativeResize="0"/>
          <p:nvPr/>
        </p:nvPicPr>
        <p:blipFill>
          <a:blip r:embed="rId4">
            <a:alphaModFix/>
          </a:blip>
          <a:stretch>
            <a:fillRect/>
          </a:stretch>
        </p:blipFill>
        <p:spPr>
          <a:xfrm>
            <a:off x="56200" y="56300"/>
            <a:ext cx="3526149" cy="1763075"/>
          </a:xfrm>
          <a:prstGeom prst="rect">
            <a:avLst/>
          </a:prstGeom>
          <a:noFill/>
          <a:ln>
            <a:noFill/>
          </a:ln>
        </p:spPr>
      </p:pic>
      <p:sp>
        <p:nvSpPr>
          <p:cNvPr id="370" name="Google Shape;370;p40"/>
          <p:cNvSpPr txBox="1"/>
          <p:nvPr/>
        </p:nvSpPr>
        <p:spPr>
          <a:xfrm>
            <a:off x="1054575" y="1819375"/>
            <a:ext cx="15294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rPr>
              <a:t>Nova Scotia</a:t>
            </a:r>
            <a:endParaRPr>
              <a:solidFill>
                <a:srgbClr val="FFFFFF"/>
              </a:solidFill>
            </a:endParaRPr>
          </a:p>
        </p:txBody>
      </p:sp>
      <p:sp>
        <p:nvSpPr>
          <p:cNvPr id="371" name="Google Shape;371;p40"/>
          <p:cNvSpPr txBox="1"/>
          <p:nvPr/>
        </p:nvSpPr>
        <p:spPr>
          <a:xfrm>
            <a:off x="9434725" y="4121675"/>
            <a:ext cx="20595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rPr>
              <a:t>New Brunswick</a:t>
            </a:r>
            <a:endParaRPr>
              <a:solidFill>
                <a:srgbClr val="FFFFFF"/>
              </a:solidFill>
            </a:endParaRPr>
          </a:p>
        </p:txBody>
      </p:sp>
      <p:pic>
        <p:nvPicPr>
          <p:cNvPr id="372" name="Google Shape;372;p40"/>
          <p:cNvPicPr preferRelativeResize="0"/>
          <p:nvPr/>
        </p:nvPicPr>
        <p:blipFill>
          <a:blip r:embed="rId5">
            <a:alphaModFix/>
          </a:blip>
          <a:stretch>
            <a:fillRect/>
          </a:stretch>
        </p:blipFill>
        <p:spPr>
          <a:xfrm>
            <a:off x="96200" y="4597575"/>
            <a:ext cx="3672678" cy="2165726"/>
          </a:xfrm>
          <a:prstGeom prst="rect">
            <a:avLst/>
          </a:prstGeom>
          <a:noFill/>
          <a:ln>
            <a:noFill/>
          </a:ln>
        </p:spPr>
      </p:pic>
      <p:sp>
        <p:nvSpPr>
          <p:cNvPr id="373" name="Google Shape;373;p40"/>
          <p:cNvSpPr txBox="1"/>
          <p:nvPr/>
        </p:nvSpPr>
        <p:spPr>
          <a:xfrm>
            <a:off x="477525" y="4160150"/>
            <a:ext cx="2683500" cy="3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rPr>
              <a:t>Prince Edward Island</a:t>
            </a:r>
            <a:endParaRPr>
              <a:solidFill>
                <a:srgbClr val="FFFFFF"/>
              </a:solidFill>
            </a:endParaRPr>
          </a:p>
        </p:txBody>
      </p:sp>
      <p:pic>
        <p:nvPicPr>
          <p:cNvPr id="374" name="Google Shape;374;p40"/>
          <p:cNvPicPr preferRelativeResize="0"/>
          <p:nvPr/>
        </p:nvPicPr>
        <p:blipFill>
          <a:blip r:embed="rId6">
            <a:alphaModFix/>
          </a:blip>
          <a:stretch>
            <a:fillRect/>
          </a:stretch>
        </p:blipFill>
        <p:spPr>
          <a:xfrm>
            <a:off x="8289675" y="56288"/>
            <a:ext cx="3798325" cy="1899163"/>
          </a:xfrm>
          <a:prstGeom prst="rect">
            <a:avLst/>
          </a:prstGeom>
          <a:noFill/>
          <a:ln>
            <a:noFill/>
          </a:ln>
        </p:spPr>
      </p:pic>
      <p:sp>
        <p:nvSpPr>
          <p:cNvPr id="375" name="Google Shape;375;p40"/>
          <p:cNvSpPr txBox="1"/>
          <p:nvPr/>
        </p:nvSpPr>
        <p:spPr>
          <a:xfrm>
            <a:off x="8570100" y="2000650"/>
            <a:ext cx="34434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FFFFFF"/>
                </a:solidFill>
              </a:rPr>
              <a:t>Newfoundland and Labrador</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1"/>
          <p:cNvSpPr txBox="1"/>
          <p:nvPr/>
        </p:nvSpPr>
        <p:spPr>
          <a:xfrm>
            <a:off x="2256400" y="331650"/>
            <a:ext cx="6948900" cy="13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solidFill>
                  <a:schemeClr val="lt1"/>
                </a:solidFill>
              </a:rPr>
              <a:t>Newfoundland Physical Geography</a:t>
            </a:r>
            <a:endParaRPr sz="4000">
              <a:solidFill>
                <a:schemeClr val="lt1"/>
              </a:solidFill>
            </a:endParaRPr>
          </a:p>
        </p:txBody>
      </p:sp>
      <p:sp>
        <p:nvSpPr>
          <p:cNvPr id="381" name="Google Shape;381;p41"/>
          <p:cNvSpPr txBox="1"/>
          <p:nvPr/>
        </p:nvSpPr>
        <p:spPr>
          <a:xfrm>
            <a:off x="621825" y="1948425"/>
            <a:ext cx="9778800" cy="39798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chemeClr val="lt1"/>
              </a:buClr>
              <a:buSzPts val="3500"/>
              <a:buChar char="●"/>
            </a:pPr>
            <a:r>
              <a:rPr lang="en-US" sz="3500">
                <a:solidFill>
                  <a:schemeClr val="lt1"/>
                </a:solidFill>
              </a:rPr>
              <a:t>Fjords and deep harbors indent the coastlines</a:t>
            </a:r>
            <a:endParaRPr sz="3500">
              <a:solidFill>
                <a:schemeClr val="lt1"/>
              </a:solidFill>
            </a:endParaRPr>
          </a:p>
          <a:p>
            <a:pPr indent="-450850" lvl="0" marL="457200" rtl="0" algn="l">
              <a:spcBef>
                <a:spcPts val="0"/>
              </a:spcBef>
              <a:spcAft>
                <a:spcPts val="0"/>
              </a:spcAft>
              <a:buClr>
                <a:schemeClr val="lt1"/>
              </a:buClr>
              <a:buSzPts val="3500"/>
              <a:buChar char="●"/>
            </a:pPr>
            <a:r>
              <a:rPr lang="en-US" sz="3500">
                <a:solidFill>
                  <a:schemeClr val="lt1"/>
                </a:solidFill>
              </a:rPr>
              <a:t>Moss and lichens inhabit the inland while people concentrate along the coastline.</a:t>
            </a:r>
            <a:endParaRPr sz="3500">
              <a:solidFill>
                <a:schemeClr val="lt1"/>
              </a:solidFill>
            </a:endParaRPr>
          </a:p>
          <a:p>
            <a:pPr indent="-450850" lvl="0" marL="457200" rtl="0" algn="l">
              <a:spcBef>
                <a:spcPts val="0"/>
              </a:spcBef>
              <a:spcAft>
                <a:spcPts val="0"/>
              </a:spcAft>
              <a:buClr>
                <a:schemeClr val="lt1"/>
              </a:buClr>
              <a:buSzPts val="3500"/>
              <a:buChar char="●"/>
            </a:pPr>
            <a:r>
              <a:rPr lang="en-US" sz="3500">
                <a:solidFill>
                  <a:schemeClr val="lt1"/>
                </a:solidFill>
              </a:rPr>
              <a:t>The  Labrador Current brings cold air from the arctic onto the region.</a:t>
            </a:r>
            <a:endParaRPr sz="35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Google Shape;386;p42"/>
          <p:cNvPicPr preferRelativeResize="0"/>
          <p:nvPr/>
        </p:nvPicPr>
        <p:blipFill>
          <a:blip r:embed="rId3">
            <a:alphaModFix/>
          </a:blip>
          <a:stretch>
            <a:fillRect/>
          </a:stretch>
        </p:blipFill>
        <p:spPr>
          <a:xfrm>
            <a:off x="337575" y="0"/>
            <a:ext cx="11406301"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43"/>
          <p:cNvSpPr txBox="1"/>
          <p:nvPr/>
        </p:nvSpPr>
        <p:spPr>
          <a:xfrm>
            <a:off x="1119325" y="154000"/>
            <a:ext cx="9778800" cy="63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solidFill>
                  <a:srgbClr val="FFFFFF"/>
                </a:solidFill>
              </a:rPr>
              <a:t>Newfoundland</a:t>
            </a:r>
            <a:endParaRPr sz="5000">
              <a:solidFill>
                <a:srgbClr val="FFFFFF"/>
              </a:solidFill>
            </a:endParaRPr>
          </a:p>
          <a:p>
            <a:pPr indent="0" lvl="0" marL="0" rtl="0" algn="ctr">
              <a:spcBef>
                <a:spcPts val="0"/>
              </a:spcBef>
              <a:spcAft>
                <a:spcPts val="0"/>
              </a:spcAft>
              <a:buNone/>
            </a:pPr>
            <a:r>
              <a:t/>
            </a:r>
            <a:endParaRPr sz="4000">
              <a:solidFill>
                <a:srgbClr val="FFFFFF"/>
              </a:solidFill>
            </a:endParaRPr>
          </a:p>
          <a:p>
            <a:pPr indent="-457200" lvl="0" marL="457200" rtl="0" algn="l">
              <a:spcBef>
                <a:spcPts val="0"/>
              </a:spcBef>
              <a:spcAft>
                <a:spcPts val="0"/>
              </a:spcAft>
              <a:buClr>
                <a:srgbClr val="FFFFFF"/>
              </a:buClr>
              <a:buSzPts val="3600"/>
              <a:buChar char="●"/>
            </a:pPr>
            <a:r>
              <a:rPr lang="en-US" sz="3600">
                <a:solidFill>
                  <a:srgbClr val="FFFFFF"/>
                </a:solidFill>
              </a:rPr>
              <a:t>Original settlements were “outports”-- small scale fishing communities.</a:t>
            </a:r>
            <a:endParaRPr sz="3600">
              <a:solidFill>
                <a:srgbClr val="FFFFFF"/>
              </a:solidFill>
            </a:endParaRPr>
          </a:p>
          <a:p>
            <a:pPr indent="-457200" lvl="0" marL="457200" rtl="0" algn="l">
              <a:spcBef>
                <a:spcPts val="0"/>
              </a:spcBef>
              <a:spcAft>
                <a:spcPts val="0"/>
              </a:spcAft>
              <a:buClr>
                <a:srgbClr val="FFFFFF"/>
              </a:buClr>
              <a:buSzPts val="3600"/>
              <a:buChar char="●"/>
            </a:pPr>
            <a:r>
              <a:rPr lang="en-US" sz="3600">
                <a:solidFill>
                  <a:srgbClr val="FFFFFF"/>
                </a:solidFill>
              </a:rPr>
              <a:t>Outports were established for curing fresh fish to dried cod.</a:t>
            </a:r>
            <a:endParaRPr sz="3600">
              <a:solidFill>
                <a:srgbClr val="FFFFFF"/>
              </a:solidFill>
            </a:endParaRPr>
          </a:p>
          <a:p>
            <a:pPr indent="-457200" lvl="0" marL="457200" rtl="0" algn="l">
              <a:spcBef>
                <a:spcPts val="0"/>
              </a:spcBef>
              <a:spcAft>
                <a:spcPts val="0"/>
              </a:spcAft>
              <a:buClr>
                <a:srgbClr val="FFFFFF"/>
              </a:buClr>
              <a:buSzPts val="3600"/>
              <a:buChar char="●"/>
            </a:pPr>
            <a:r>
              <a:rPr lang="en-US" sz="3600">
                <a:solidFill>
                  <a:srgbClr val="FFFFFF"/>
                </a:solidFill>
              </a:rPr>
              <a:t>Following the collapse of the cod industry, outports suffered economic devastation and the majority of the people were forced to move.</a:t>
            </a:r>
            <a:endParaRPr sz="3600">
              <a:solidFill>
                <a:srgbClr val="FFFFFF"/>
              </a:solidFill>
            </a:endParaRPr>
          </a:p>
          <a:p>
            <a:pPr indent="0" lvl="0" marL="0" rtl="0" algn="ctr">
              <a:spcBef>
                <a:spcPts val="0"/>
              </a:spcBef>
              <a:spcAft>
                <a:spcPts val="0"/>
              </a:spcAft>
              <a:buNone/>
            </a:pPr>
            <a:r>
              <a:t/>
            </a:r>
            <a:endParaRPr sz="4000"/>
          </a:p>
          <a:p>
            <a:pPr indent="0" lvl="0" marL="0" rtl="0" algn="l">
              <a:spcBef>
                <a:spcPts val="0"/>
              </a:spcBef>
              <a:spcAft>
                <a:spcPts val="0"/>
              </a:spcAft>
              <a:buNone/>
            </a:pPr>
            <a:r>
              <a:t/>
            </a:r>
            <a:endParaRPr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descr="https://upload.wikimedia.org/wikipedia/commons/2/20/LaPoileNewfoundlandFishingStages.png" id="396" name="Google Shape;396;p44"/>
          <p:cNvPicPr preferRelativeResize="0"/>
          <p:nvPr/>
        </p:nvPicPr>
        <p:blipFill rotWithShape="1">
          <a:blip r:embed="rId3">
            <a:alphaModFix/>
          </a:blip>
          <a:srcRect b="0" l="0" r="0" t="0"/>
          <a:stretch/>
        </p:blipFill>
        <p:spPr>
          <a:xfrm>
            <a:off x="0" y="0"/>
            <a:ext cx="5661838" cy="6858000"/>
          </a:xfrm>
          <a:prstGeom prst="rect">
            <a:avLst/>
          </a:prstGeom>
          <a:noFill/>
          <a:ln>
            <a:noFill/>
          </a:ln>
        </p:spPr>
      </p:pic>
      <p:pic>
        <p:nvPicPr>
          <p:cNvPr descr="https://upload.wikimedia.org/wikipedia/commons/c/ce/Klippfisk.jpg" id="397" name="Google Shape;397;p44"/>
          <p:cNvPicPr preferRelativeResize="0"/>
          <p:nvPr/>
        </p:nvPicPr>
        <p:blipFill rotWithShape="1">
          <a:blip r:embed="rId4">
            <a:alphaModFix/>
          </a:blip>
          <a:srcRect b="0" l="0" r="0" t="0"/>
          <a:stretch/>
        </p:blipFill>
        <p:spPr>
          <a:xfrm>
            <a:off x="6096000" y="0"/>
            <a:ext cx="5022449" cy="6858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5"/>
          <p:cNvSpPr txBox="1"/>
          <p:nvPr/>
        </p:nvSpPr>
        <p:spPr>
          <a:xfrm>
            <a:off x="483850" y="63100"/>
            <a:ext cx="10812900" cy="694200"/>
          </a:xfrm>
          <a:prstGeom prst="rect">
            <a:avLst/>
          </a:prstGeom>
          <a:noFill/>
          <a:ln>
            <a:noFill/>
          </a:ln>
        </p:spPr>
        <p:txBody>
          <a:bodyPr anchorCtr="0" anchor="t" bIns="91425" lIns="91425" spcFirstLastPara="1" rIns="91425" wrap="square" tIns="91425">
            <a:noAutofit/>
          </a:bodyPr>
          <a:lstStyle/>
          <a:p>
            <a:pPr indent="0" lvl="0" marL="3657600" rtl="0" algn="l">
              <a:spcBef>
                <a:spcPts val="0"/>
              </a:spcBef>
              <a:spcAft>
                <a:spcPts val="0"/>
              </a:spcAft>
              <a:buNone/>
            </a:pPr>
            <a:r>
              <a:rPr lang="en-US" sz="3600">
                <a:solidFill>
                  <a:srgbClr val="FFFFFF"/>
                </a:solidFill>
              </a:rPr>
              <a:t>Settlement</a:t>
            </a:r>
            <a:r>
              <a:rPr lang="en-US" sz="3600">
                <a:solidFill>
                  <a:srgbClr val="FFFFFF"/>
                </a:solidFill>
              </a:rPr>
              <a:t> </a:t>
            </a:r>
            <a:endParaRPr sz="3600">
              <a:solidFill>
                <a:srgbClr val="FFFFFF"/>
              </a:solidFill>
            </a:endParaRPr>
          </a:p>
        </p:txBody>
      </p:sp>
      <p:sp>
        <p:nvSpPr>
          <p:cNvPr id="403" name="Google Shape;403;p45"/>
          <p:cNvSpPr txBox="1"/>
          <p:nvPr/>
        </p:nvSpPr>
        <p:spPr>
          <a:xfrm>
            <a:off x="610050" y="757300"/>
            <a:ext cx="11233800" cy="61848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rgbClr val="FFFFFF"/>
              </a:buClr>
              <a:buSzPts val="3500"/>
              <a:buChar char="❏"/>
            </a:pPr>
            <a:r>
              <a:rPr lang="en-US" sz="3500">
                <a:solidFill>
                  <a:srgbClr val="FFFFFF"/>
                </a:solidFill>
              </a:rPr>
              <a:t>Europeans landed on </a:t>
            </a:r>
            <a:r>
              <a:rPr b="1" lang="en-US" sz="3500" u="sng">
                <a:solidFill>
                  <a:srgbClr val="FFFFFF"/>
                </a:solidFill>
              </a:rPr>
              <a:t>Newfoundland</a:t>
            </a:r>
            <a:r>
              <a:rPr lang="en-US" sz="3500">
                <a:solidFill>
                  <a:srgbClr val="FFFFFF"/>
                </a:solidFill>
              </a:rPr>
              <a:t> in 988.</a:t>
            </a:r>
            <a:endParaRPr sz="3500">
              <a:solidFill>
                <a:srgbClr val="FFFFFF"/>
              </a:solidFill>
            </a:endParaRPr>
          </a:p>
          <a:p>
            <a:pPr indent="-450850" lvl="0" marL="457200" rtl="0" algn="l">
              <a:spcBef>
                <a:spcPts val="0"/>
              </a:spcBef>
              <a:spcAft>
                <a:spcPts val="0"/>
              </a:spcAft>
              <a:buClr>
                <a:srgbClr val="FFFFFF"/>
              </a:buClr>
              <a:buSzPts val="3500"/>
              <a:buChar char="❏"/>
            </a:pPr>
            <a:r>
              <a:rPr lang="en-US" sz="3500">
                <a:solidFill>
                  <a:srgbClr val="FFFFFF"/>
                </a:solidFill>
              </a:rPr>
              <a:t>Permanent</a:t>
            </a:r>
            <a:r>
              <a:rPr lang="en-US" sz="3500">
                <a:solidFill>
                  <a:srgbClr val="FFFFFF"/>
                </a:solidFill>
              </a:rPr>
              <a:t> European settlement on the Newfoundland did not happen till 1610 and by the mid-eighteenth century more than seven thousand settlers lived in hundreds of coast-hugging outports.</a:t>
            </a:r>
            <a:endParaRPr sz="3500">
              <a:solidFill>
                <a:srgbClr val="FFFFFF"/>
              </a:solidFill>
            </a:endParaRPr>
          </a:p>
          <a:p>
            <a:pPr indent="-450850" lvl="0" marL="457200" rtl="0" algn="l">
              <a:spcBef>
                <a:spcPts val="0"/>
              </a:spcBef>
              <a:spcAft>
                <a:spcPts val="0"/>
              </a:spcAft>
              <a:buClr>
                <a:srgbClr val="FFFFFF"/>
              </a:buClr>
              <a:buSzPts val="3500"/>
              <a:buChar char="❏"/>
            </a:pPr>
            <a:r>
              <a:rPr lang="en-US" sz="3500">
                <a:solidFill>
                  <a:srgbClr val="FFFFFF"/>
                </a:solidFill>
              </a:rPr>
              <a:t>The Newfoundland was given up to Britain after the 1713 Treaty of Utrecht. They were the lands closest trade ties. </a:t>
            </a:r>
            <a:endParaRPr sz="3500">
              <a:solidFill>
                <a:srgbClr val="FFFFFF"/>
              </a:solidFill>
            </a:endParaRPr>
          </a:p>
          <a:p>
            <a:pPr indent="-450850" lvl="0" marL="457200" rtl="0" algn="l">
              <a:spcBef>
                <a:spcPts val="0"/>
              </a:spcBef>
              <a:spcAft>
                <a:spcPts val="0"/>
              </a:spcAft>
              <a:buClr>
                <a:srgbClr val="FFFFFF"/>
              </a:buClr>
              <a:buSzPts val="3500"/>
              <a:buChar char="❏"/>
            </a:pPr>
            <a:r>
              <a:rPr lang="en-US" sz="3500">
                <a:solidFill>
                  <a:srgbClr val="FFFFFF"/>
                </a:solidFill>
              </a:rPr>
              <a:t>The deal that would have made them part of the United States was </a:t>
            </a:r>
            <a:r>
              <a:rPr lang="en-US" sz="3500">
                <a:solidFill>
                  <a:srgbClr val="FFFFFF"/>
                </a:solidFill>
              </a:rPr>
              <a:t>unsuccessful</a:t>
            </a:r>
            <a:r>
              <a:rPr lang="en-US" sz="3500">
                <a:solidFill>
                  <a:srgbClr val="FFFFFF"/>
                </a:solidFill>
              </a:rPr>
              <a:t> so they became independent in 1855.</a:t>
            </a:r>
            <a:endParaRPr sz="35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6"/>
          <p:cNvSpPr txBox="1"/>
          <p:nvPr/>
        </p:nvSpPr>
        <p:spPr>
          <a:xfrm>
            <a:off x="656850" y="627775"/>
            <a:ext cx="10878300" cy="61041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rPr lang="en-US" sz="3300">
                <a:solidFill>
                  <a:srgbClr val="FFFFFF"/>
                </a:solidFill>
              </a:rPr>
              <a:t>The Atlantic Provinces </a:t>
            </a:r>
            <a:endParaRPr sz="3300">
              <a:solidFill>
                <a:srgbClr val="FFFFFF"/>
              </a:solidFill>
            </a:endParaRPr>
          </a:p>
          <a:p>
            <a:pPr indent="-438150" lvl="0" marL="457200" rtl="0" algn="l">
              <a:spcBef>
                <a:spcPts val="0"/>
              </a:spcBef>
              <a:spcAft>
                <a:spcPts val="0"/>
              </a:spcAft>
              <a:buClr>
                <a:srgbClr val="FFFFFF"/>
              </a:buClr>
              <a:buSzPts val="3300"/>
              <a:buChar char="❏"/>
            </a:pPr>
            <a:r>
              <a:rPr lang="en-US" sz="3300">
                <a:solidFill>
                  <a:srgbClr val="FFFFFF"/>
                </a:solidFill>
              </a:rPr>
              <a:t>The pre-columbian fishing crews plied the Grand Banks, the first Europeans to </a:t>
            </a:r>
            <a:r>
              <a:rPr lang="en-US" sz="3300">
                <a:solidFill>
                  <a:srgbClr val="FFFFFF"/>
                </a:solidFill>
              </a:rPr>
              <a:t>permanently</a:t>
            </a:r>
            <a:r>
              <a:rPr lang="en-US" sz="3300">
                <a:solidFill>
                  <a:srgbClr val="FFFFFF"/>
                </a:solidFill>
              </a:rPr>
              <a:t> settle the Atlantic Provinces were the Acadians. During the early 1600’s, English, Scots,and Irish fishers settled in Newfoundland and along the North Atlantic coast.</a:t>
            </a:r>
            <a:endParaRPr sz="3300">
              <a:solidFill>
                <a:srgbClr val="FFFFFF"/>
              </a:solidFill>
            </a:endParaRPr>
          </a:p>
          <a:p>
            <a:pPr indent="0" lvl="0" marL="914400" rtl="0" algn="l">
              <a:spcBef>
                <a:spcPts val="0"/>
              </a:spcBef>
              <a:spcAft>
                <a:spcPts val="0"/>
              </a:spcAft>
              <a:buNone/>
            </a:pPr>
            <a:r>
              <a:rPr b="1" lang="en-US" sz="3400" u="sng">
                <a:solidFill>
                  <a:srgbClr val="FFFFFF"/>
                </a:solidFill>
              </a:rPr>
              <a:t>Acadia</a:t>
            </a:r>
            <a:endParaRPr b="1" sz="3400" u="sng">
              <a:solidFill>
                <a:srgbClr val="FFFFFF"/>
              </a:solidFill>
            </a:endParaRPr>
          </a:p>
          <a:p>
            <a:pPr indent="-438150" lvl="0" marL="457200" rtl="0" algn="l">
              <a:spcBef>
                <a:spcPts val="0"/>
              </a:spcBef>
              <a:spcAft>
                <a:spcPts val="0"/>
              </a:spcAft>
              <a:buClr>
                <a:srgbClr val="FFFFFF"/>
              </a:buClr>
              <a:buSzPts val="3300"/>
              <a:buChar char="❏"/>
            </a:pPr>
            <a:r>
              <a:rPr lang="en-US" sz="3300">
                <a:solidFill>
                  <a:srgbClr val="FFFFFF"/>
                </a:solidFill>
              </a:rPr>
              <a:t>In 1604 Northern French settlers arrived in the Bay of Fundy, which they ended calling Acadia. Their cultural preadaptation to the new land gave them survival traits that allowed them to build a farming, fishing, nd lumbering economy in their new environment. </a:t>
            </a:r>
            <a:endParaRPr sz="3300">
              <a:solidFill>
                <a:srgbClr val="FFFFFF"/>
              </a:solidFill>
            </a:endParaRPr>
          </a:p>
          <a:p>
            <a:pPr indent="0" lvl="0" marL="457200" rtl="0" algn="l">
              <a:spcBef>
                <a:spcPts val="0"/>
              </a:spcBef>
              <a:spcAft>
                <a:spcPts val="0"/>
              </a:spcAft>
              <a:buNone/>
            </a:pPr>
            <a:r>
              <a:t/>
            </a:r>
            <a:endParaRPr sz="33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409" name="Google Shape;409;p46"/>
          <p:cNvSpPr txBox="1"/>
          <p:nvPr/>
        </p:nvSpPr>
        <p:spPr>
          <a:xfrm>
            <a:off x="1328700" y="0"/>
            <a:ext cx="10619100" cy="7770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US" sz="3800">
                <a:solidFill>
                  <a:srgbClr val="FFFFFF"/>
                </a:solidFill>
              </a:rPr>
              <a:t>Settlement Continued...</a:t>
            </a:r>
            <a:endParaRPr sz="38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7"/>
          <p:cNvSpPr txBox="1"/>
          <p:nvPr/>
        </p:nvSpPr>
        <p:spPr>
          <a:xfrm>
            <a:off x="2461300" y="420725"/>
            <a:ext cx="7194600" cy="9255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US" sz="3600">
                <a:solidFill>
                  <a:srgbClr val="FFFFFF"/>
                </a:solidFill>
              </a:rPr>
              <a:t>Acadia cont...</a:t>
            </a:r>
            <a:endParaRPr sz="3600">
              <a:solidFill>
                <a:srgbClr val="FFFFFF"/>
              </a:solidFill>
            </a:endParaRPr>
          </a:p>
        </p:txBody>
      </p:sp>
      <p:sp>
        <p:nvSpPr>
          <p:cNvPr id="415" name="Google Shape;415;p47"/>
          <p:cNvSpPr txBox="1"/>
          <p:nvPr/>
        </p:nvSpPr>
        <p:spPr>
          <a:xfrm>
            <a:off x="584400" y="1072875"/>
            <a:ext cx="11023200" cy="56589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FFFFFF"/>
              </a:buClr>
              <a:buSzPts val="3600"/>
              <a:buChar char="❏"/>
            </a:pPr>
            <a:r>
              <a:rPr lang="en-US" sz="3600">
                <a:solidFill>
                  <a:srgbClr val="FFFFFF"/>
                </a:solidFill>
              </a:rPr>
              <a:t>The Acadian people refused to trade with or sign an oath of </a:t>
            </a:r>
            <a:r>
              <a:rPr lang="en-US" sz="3600">
                <a:solidFill>
                  <a:srgbClr val="FFFFFF"/>
                </a:solidFill>
              </a:rPr>
              <a:t>allegiance</a:t>
            </a:r>
            <a:r>
              <a:rPr lang="en-US" sz="3600">
                <a:solidFill>
                  <a:srgbClr val="FFFFFF"/>
                </a:solidFill>
              </a:rPr>
              <a:t> to the British so they Acadians were removed by force between 1755 and 1763.</a:t>
            </a:r>
            <a:endParaRPr sz="3600">
              <a:solidFill>
                <a:srgbClr val="FFFFFF"/>
              </a:solidFill>
            </a:endParaRPr>
          </a:p>
          <a:p>
            <a:pPr indent="-457200" lvl="0" marL="457200" rtl="0" algn="l">
              <a:spcBef>
                <a:spcPts val="0"/>
              </a:spcBef>
              <a:spcAft>
                <a:spcPts val="0"/>
              </a:spcAft>
              <a:buClr>
                <a:srgbClr val="FFFFFF"/>
              </a:buClr>
              <a:buSzPts val="3600"/>
              <a:buChar char="❏"/>
            </a:pPr>
            <a:r>
              <a:rPr lang="en-US" sz="3600">
                <a:solidFill>
                  <a:srgbClr val="FFFFFF"/>
                </a:solidFill>
              </a:rPr>
              <a:t>They were deported to British colonies, France, or other colonies, and others became refugees in the inland forests of their former homes.</a:t>
            </a:r>
            <a:endParaRPr sz="3600">
              <a:solidFill>
                <a:srgbClr val="FFFFFF"/>
              </a:solidFill>
            </a:endParaRPr>
          </a:p>
          <a:p>
            <a:pPr indent="-457200" lvl="0" marL="457200" rtl="0" algn="l">
              <a:spcBef>
                <a:spcPts val="0"/>
              </a:spcBef>
              <a:spcAft>
                <a:spcPts val="0"/>
              </a:spcAft>
              <a:buClr>
                <a:srgbClr val="FFFFFF"/>
              </a:buClr>
              <a:buSzPts val="3600"/>
              <a:buChar char="❏"/>
            </a:pPr>
            <a:r>
              <a:rPr lang="en-US" sz="3600">
                <a:solidFill>
                  <a:srgbClr val="FFFFFF"/>
                </a:solidFill>
              </a:rPr>
              <a:t>The people who came to replace the Acadians were the British and Scot settlers. </a:t>
            </a:r>
            <a:endParaRPr sz="3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1"/>
          <p:cNvSpPr txBox="1"/>
          <p:nvPr>
            <p:ph type="title"/>
          </p:nvPr>
        </p:nvSpPr>
        <p:spPr>
          <a:xfrm>
            <a:off x="1143000" y="278949"/>
            <a:ext cx="9906000" cy="1164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5000"/>
              <a:t>History</a:t>
            </a:r>
            <a:endParaRPr sz="5000"/>
          </a:p>
        </p:txBody>
      </p:sp>
      <p:sp>
        <p:nvSpPr>
          <p:cNvPr id="248" name="Google Shape;248;p21"/>
          <p:cNvSpPr txBox="1"/>
          <p:nvPr>
            <p:ph idx="1" type="body"/>
          </p:nvPr>
        </p:nvSpPr>
        <p:spPr>
          <a:xfrm>
            <a:off x="1143000" y="1567825"/>
            <a:ext cx="9906000" cy="4732200"/>
          </a:xfrm>
          <a:prstGeom prst="rect">
            <a:avLst/>
          </a:prstGeom>
        </p:spPr>
        <p:txBody>
          <a:bodyPr anchorCtr="0" anchor="t" bIns="45700" lIns="91425" spcFirstLastPara="1" rIns="91425" wrap="square" tIns="45700">
            <a:noAutofit/>
          </a:bodyPr>
          <a:lstStyle/>
          <a:p>
            <a:pPr indent="-371475" lvl="0" marL="457200" rtl="0" algn="l">
              <a:spcBef>
                <a:spcPts val="1000"/>
              </a:spcBef>
              <a:spcAft>
                <a:spcPts val="0"/>
              </a:spcAft>
              <a:buSzPts val="2250"/>
              <a:buChar char="•"/>
            </a:pPr>
            <a:r>
              <a:rPr lang="en-US"/>
              <a:t>The Irish, English, and Scots settled the North Atlantic region</a:t>
            </a:r>
            <a:endParaRPr/>
          </a:p>
          <a:p>
            <a:pPr indent="-371475" lvl="0" marL="457200" rtl="0" algn="l">
              <a:spcBef>
                <a:spcPts val="0"/>
              </a:spcBef>
              <a:spcAft>
                <a:spcPts val="0"/>
              </a:spcAft>
              <a:buSzPts val="2250"/>
              <a:buChar char="•"/>
            </a:pPr>
            <a:r>
              <a:rPr lang="en-US"/>
              <a:t>French Acadians settled the Maritimes</a:t>
            </a:r>
            <a:endParaRPr/>
          </a:p>
          <a:p>
            <a:pPr indent="-371475" lvl="0" marL="457200" rtl="0" algn="l">
              <a:spcBef>
                <a:spcPts val="0"/>
              </a:spcBef>
              <a:spcAft>
                <a:spcPts val="0"/>
              </a:spcAft>
              <a:buSzPts val="2250"/>
              <a:buChar char="•"/>
            </a:pPr>
            <a:r>
              <a:rPr lang="en-US"/>
              <a:t>Native American Algonquian and </a:t>
            </a:r>
            <a:r>
              <a:rPr lang="en-US"/>
              <a:t>Iroquoian families lived in northern New England</a:t>
            </a:r>
            <a:endParaRPr/>
          </a:p>
          <a:p>
            <a:pPr indent="-371475" lvl="0" marL="457200" rtl="0" algn="l">
              <a:spcBef>
                <a:spcPts val="0"/>
              </a:spcBef>
              <a:spcAft>
                <a:spcPts val="0"/>
              </a:spcAft>
              <a:buSzPts val="2250"/>
              <a:buChar char="•"/>
            </a:pPr>
            <a:r>
              <a:rPr lang="en-US"/>
              <a:t>Eastern Woodland Micmac dominant in Maritime Provinces </a:t>
            </a:r>
            <a:endParaRPr/>
          </a:p>
          <a:p>
            <a:pPr indent="-371475" lvl="0" marL="457200" rtl="0" algn="l">
              <a:spcBef>
                <a:spcPts val="0"/>
              </a:spcBef>
              <a:spcAft>
                <a:spcPts val="0"/>
              </a:spcAft>
              <a:buSzPts val="2250"/>
              <a:buChar char="•"/>
            </a:pPr>
            <a:r>
              <a:rPr lang="en-US"/>
              <a:t>Beotuks dominated Newfoundland </a:t>
            </a:r>
            <a:endParaRPr/>
          </a:p>
          <a:p>
            <a:pPr indent="-371475" lvl="0" marL="457200" rtl="0" algn="l">
              <a:spcBef>
                <a:spcPts val="0"/>
              </a:spcBef>
              <a:spcAft>
                <a:spcPts val="0"/>
              </a:spcAft>
              <a:buSzPts val="2250"/>
              <a:buChar char="•"/>
            </a:pPr>
            <a:r>
              <a:rPr lang="en-US"/>
              <a:t>Many of the Natives began trading with French fishers in the early 1500’s </a:t>
            </a:r>
            <a:endParaRPr/>
          </a:p>
          <a:p>
            <a:pPr indent="-371475" lvl="0" marL="457200" rtl="0" algn="l">
              <a:spcBef>
                <a:spcPts val="0"/>
              </a:spcBef>
              <a:spcAft>
                <a:spcPts val="0"/>
              </a:spcAft>
              <a:buSzPts val="2250"/>
              <a:buChar char="•"/>
            </a:pPr>
            <a:r>
              <a:rPr lang="en-US"/>
              <a:t>Permanent European settlement of Newfoundland began in 1610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8"/>
          <p:cNvSpPr txBox="1"/>
          <p:nvPr/>
        </p:nvSpPr>
        <p:spPr>
          <a:xfrm>
            <a:off x="2187825" y="336600"/>
            <a:ext cx="7173600" cy="11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Northern New England </a:t>
            </a:r>
            <a:r>
              <a:rPr lang="en-US" sz="3600">
                <a:solidFill>
                  <a:srgbClr val="FFFFFF"/>
                </a:solidFill>
              </a:rPr>
              <a:t>Settlement</a:t>
            </a:r>
            <a:r>
              <a:rPr lang="en-US" sz="3600">
                <a:solidFill>
                  <a:srgbClr val="FFFFFF"/>
                </a:solidFill>
              </a:rPr>
              <a:t> </a:t>
            </a:r>
            <a:endParaRPr sz="3600">
              <a:solidFill>
                <a:srgbClr val="FFFFFF"/>
              </a:solidFill>
            </a:endParaRPr>
          </a:p>
        </p:txBody>
      </p:sp>
      <p:sp>
        <p:nvSpPr>
          <p:cNvPr id="421" name="Google Shape;421;p48"/>
          <p:cNvSpPr txBox="1"/>
          <p:nvPr/>
        </p:nvSpPr>
        <p:spPr>
          <a:xfrm>
            <a:off x="462800" y="1157025"/>
            <a:ext cx="11570100" cy="5469600"/>
          </a:xfrm>
          <a:prstGeom prst="rect">
            <a:avLst/>
          </a:prstGeom>
          <a:noFill/>
          <a:ln>
            <a:noFill/>
          </a:ln>
        </p:spPr>
        <p:txBody>
          <a:bodyPr anchorCtr="0" anchor="t" bIns="91425" lIns="91425" spcFirstLastPara="1" rIns="91425" wrap="square" tIns="91425">
            <a:noAutofit/>
          </a:bodyPr>
          <a:lstStyle/>
          <a:p>
            <a:pPr indent="-444500" lvl="0" marL="457200" rtl="0" algn="l">
              <a:spcBef>
                <a:spcPts val="0"/>
              </a:spcBef>
              <a:spcAft>
                <a:spcPts val="0"/>
              </a:spcAft>
              <a:buClr>
                <a:srgbClr val="FFFFFF"/>
              </a:buClr>
              <a:buSzPts val="3400"/>
              <a:buChar char="❏"/>
            </a:pPr>
            <a:r>
              <a:rPr lang="en-US" sz="3400">
                <a:solidFill>
                  <a:srgbClr val="FFFFFF"/>
                </a:solidFill>
              </a:rPr>
              <a:t>What brought </a:t>
            </a:r>
            <a:r>
              <a:rPr lang="en-US" sz="3400">
                <a:solidFill>
                  <a:srgbClr val="FFFFFF"/>
                </a:solidFill>
              </a:rPr>
              <a:t>settlers</a:t>
            </a:r>
            <a:r>
              <a:rPr lang="en-US" sz="3400">
                <a:solidFill>
                  <a:srgbClr val="FFFFFF"/>
                </a:solidFill>
              </a:rPr>
              <a:t> into Northern New England was fishing along the Grand, Scotian, or Georges banks, trade with </a:t>
            </a:r>
            <a:r>
              <a:rPr lang="en-US" sz="3400">
                <a:solidFill>
                  <a:srgbClr val="FFFFFF"/>
                </a:solidFill>
              </a:rPr>
              <a:t>Britain</a:t>
            </a:r>
            <a:r>
              <a:rPr lang="en-US" sz="3400">
                <a:solidFill>
                  <a:srgbClr val="FFFFFF"/>
                </a:solidFill>
              </a:rPr>
              <a:t> was close, and shipbuilding. </a:t>
            </a:r>
            <a:endParaRPr sz="3400">
              <a:solidFill>
                <a:srgbClr val="FFFFFF"/>
              </a:solidFill>
            </a:endParaRPr>
          </a:p>
          <a:p>
            <a:pPr indent="-444500" lvl="0" marL="457200" rtl="0" algn="l">
              <a:spcBef>
                <a:spcPts val="0"/>
              </a:spcBef>
              <a:spcAft>
                <a:spcPts val="0"/>
              </a:spcAft>
              <a:buClr>
                <a:srgbClr val="FFFFFF"/>
              </a:buClr>
              <a:buSzPts val="3400"/>
              <a:buChar char="❏"/>
            </a:pPr>
            <a:r>
              <a:rPr lang="en-US" sz="3400">
                <a:solidFill>
                  <a:srgbClr val="FFFFFF"/>
                </a:solidFill>
              </a:rPr>
              <a:t>In the 1600’s, fishers and Puritans from </a:t>
            </a:r>
            <a:r>
              <a:rPr lang="en-US" sz="3400">
                <a:solidFill>
                  <a:srgbClr val="FFFFFF"/>
                </a:solidFill>
              </a:rPr>
              <a:t>Massachusetts</a:t>
            </a:r>
            <a:r>
              <a:rPr lang="en-US" sz="3400">
                <a:solidFill>
                  <a:srgbClr val="FFFFFF"/>
                </a:solidFill>
              </a:rPr>
              <a:t> settled in the colony of New Hampshire while the French entered Vermont. </a:t>
            </a:r>
            <a:endParaRPr sz="3400">
              <a:solidFill>
                <a:srgbClr val="FFFFFF"/>
              </a:solidFill>
            </a:endParaRPr>
          </a:p>
          <a:p>
            <a:pPr indent="-444500" lvl="0" marL="457200" rtl="0" algn="l">
              <a:spcBef>
                <a:spcPts val="0"/>
              </a:spcBef>
              <a:spcAft>
                <a:spcPts val="0"/>
              </a:spcAft>
              <a:buClr>
                <a:srgbClr val="FFFFFF"/>
              </a:buClr>
              <a:buSzPts val="3400"/>
              <a:buChar char="❏"/>
            </a:pPr>
            <a:r>
              <a:rPr lang="en-US" sz="3400">
                <a:solidFill>
                  <a:srgbClr val="FFFFFF"/>
                </a:solidFill>
              </a:rPr>
              <a:t>Vermont was the first state outside the 13 original colonies to join the United States of America after being a republic from 1777-1791. </a:t>
            </a:r>
            <a:endParaRPr sz="3400">
              <a:solidFill>
                <a:srgbClr val="FFFFFF"/>
              </a:solidFill>
            </a:endParaRPr>
          </a:p>
          <a:p>
            <a:pPr indent="0" lvl="0" marL="457200" rtl="0" algn="l">
              <a:spcBef>
                <a:spcPts val="0"/>
              </a:spcBef>
              <a:spcAft>
                <a:spcPts val="0"/>
              </a:spcAft>
              <a:buNone/>
            </a:pPr>
            <a:r>
              <a:t/>
            </a:r>
            <a:endParaRPr sz="34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5" name="Shape 425"/>
        <p:cNvGrpSpPr/>
        <p:nvPr/>
      </p:nvGrpSpPr>
      <p:grpSpPr>
        <a:xfrm>
          <a:off x="0" y="0"/>
          <a:ext cx="0" cy="0"/>
          <a:chOff x="0" y="0"/>
          <a:chExt cx="0" cy="0"/>
        </a:xfrm>
      </p:grpSpPr>
      <p:pic>
        <p:nvPicPr>
          <p:cNvPr descr="http://latam-investor.com/wp-content/uploads/2014/05/Peru-fishing.jpg" id="426" name="Google Shape;426;p49"/>
          <p:cNvPicPr preferRelativeResize="0"/>
          <p:nvPr/>
        </p:nvPicPr>
        <p:blipFill rotWithShape="1">
          <a:blip r:embed="rId4">
            <a:alphaModFix/>
          </a:blip>
          <a:srcRect b="5541" l="0" r="0" t="11737"/>
          <a:stretch/>
        </p:blipFill>
        <p:spPr>
          <a:xfrm>
            <a:off x="20" y="10"/>
            <a:ext cx="12191980" cy="6857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0"/>
          <p:cNvSpPr txBox="1"/>
          <p:nvPr/>
        </p:nvSpPr>
        <p:spPr>
          <a:xfrm>
            <a:off x="2187825" y="0"/>
            <a:ext cx="7278600" cy="7785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US" sz="3600">
                <a:solidFill>
                  <a:srgbClr val="FFFFFF"/>
                </a:solidFill>
              </a:rPr>
              <a:t>Regional Life</a:t>
            </a:r>
            <a:endParaRPr sz="3600">
              <a:solidFill>
                <a:srgbClr val="FFFFFF"/>
              </a:solidFill>
            </a:endParaRPr>
          </a:p>
        </p:txBody>
      </p:sp>
      <p:sp>
        <p:nvSpPr>
          <p:cNvPr id="432" name="Google Shape;432;p50"/>
          <p:cNvSpPr txBox="1"/>
          <p:nvPr/>
        </p:nvSpPr>
        <p:spPr>
          <a:xfrm>
            <a:off x="736275" y="505050"/>
            <a:ext cx="10181700" cy="6016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3300">
                <a:solidFill>
                  <a:srgbClr val="FFFFFF"/>
                </a:solidFill>
              </a:rPr>
              <a:t>Population </a:t>
            </a:r>
            <a:endParaRPr sz="3300">
              <a:solidFill>
                <a:srgbClr val="FFFFFF"/>
              </a:solidFill>
            </a:endParaRPr>
          </a:p>
          <a:p>
            <a:pPr indent="-438150" lvl="0" marL="457200" rtl="0" algn="l">
              <a:spcBef>
                <a:spcPts val="0"/>
              </a:spcBef>
              <a:spcAft>
                <a:spcPts val="0"/>
              </a:spcAft>
              <a:buClr>
                <a:srgbClr val="FFFFFF"/>
              </a:buClr>
              <a:buSzPts val="3300"/>
              <a:buChar char="❏"/>
            </a:pPr>
            <a:r>
              <a:rPr lang="en-US" sz="3300">
                <a:solidFill>
                  <a:srgbClr val="FFFFFF"/>
                </a:solidFill>
              </a:rPr>
              <a:t>Since the 1920’s young adults have been seeing jobs decrease and emigration increase in the North Atlantic regional population.</a:t>
            </a:r>
            <a:endParaRPr sz="3300">
              <a:solidFill>
                <a:srgbClr val="FFFFFF"/>
              </a:solidFill>
            </a:endParaRPr>
          </a:p>
          <a:p>
            <a:pPr indent="-438150" lvl="0" marL="457200" rtl="0" algn="l">
              <a:spcBef>
                <a:spcPts val="0"/>
              </a:spcBef>
              <a:spcAft>
                <a:spcPts val="0"/>
              </a:spcAft>
              <a:buClr>
                <a:srgbClr val="FFFFFF"/>
              </a:buClr>
              <a:buSzPts val="3300"/>
              <a:buChar char="❏"/>
            </a:pPr>
            <a:r>
              <a:rPr lang="en-US" sz="3300">
                <a:solidFill>
                  <a:srgbClr val="FFFFFF"/>
                </a:solidFill>
              </a:rPr>
              <a:t>The meager population supports few cities in Northern New England and Atlantic Canada. </a:t>
            </a:r>
            <a:endParaRPr sz="3300">
              <a:solidFill>
                <a:srgbClr val="FFFFFF"/>
              </a:solidFill>
            </a:endParaRPr>
          </a:p>
          <a:p>
            <a:pPr indent="-438150" lvl="0" marL="457200" rtl="0" algn="l">
              <a:spcBef>
                <a:spcPts val="0"/>
              </a:spcBef>
              <a:spcAft>
                <a:spcPts val="0"/>
              </a:spcAft>
              <a:buClr>
                <a:srgbClr val="FFFFFF"/>
              </a:buClr>
              <a:buSzPts val="3300"/>
              <a:buChar char="❏"/>
            </a:pPr>
            <a:r>
              <a:rPr lang="en-US" sz="3300">
                <a:solidFill>
                  <a:srgbClr val="FFFFFF"/>
                </a:solidFill>
              </a:rPr>
              <a:t>In Newfoundland and Nova Scotia, four out of five residents live in small spread out coastal villages and in PEI almost everyone lives within six miles of the coast. </a:t>
            </a:r>
            <a:endParaRPr sz="3300">
              <a:solidFill>
                <a:srgbClr val="FFFFFF"/>
              </a:solidFill>
            </a:endParaRPr>
          </a:p>
          <a:p>
            <a:pPr indent="-438150" lvl="0" marL="457200" rtl="0" algn="l">
              <a:spcBef>
                <a:spcPts val="0"/>
              </a:spcBef>
              <a:spcAft>
                <a:spcPts val="0"/>
              </a:spcAft>
              <a:buClr>
                <a:srgbClr val="FFFFFF"/>
              </a:buClr>
              <a:buSzPts val="3300"/>
              <a:buChar char="❏"/>
            </a:pPr>
            <a:r>
              <a:rPr lang="en-US" sz="3300">
                <a:solidFill>
                  <a:srgbClr val="FFFFFF"/>
                </a:solidFill>
              </a:rPr>
              <a:t>Only in New Brunswick do people live inland in cities along the rivers. </a:t>
            </a:r>
            <a:endParaRPr sz="33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1"/>
          <p:cNvSpPr txBox="1"/>
          <p:nvPr/>
        </p:nvSpPr>
        <p:spPr>
          <a:xfrm>
            <a:off x="1640875" y="84150"/>
            <a:ext cx="8246400" cy="10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Regional Life Cont…. </a:t>
            </a:r>
            <a:r>
              <a:rPr b="1" lang="en-US" sz="3600">
                <a:solidFill>
                  <a:srgbClr val="FFFFFF"/>
                </a:solidFill>
              </a:rPr>
              <a:t>Newfoundland</a:t>
            </a:r>
            <a:endParaRPr b="1" sz="3600">
              <a:solidFill>
                <a:srgbClr val="FFFFFF"/>
              </a:solidFill>
            </a:endParaRPr>
          </a:p>
        </p:txBody>
      </p:sp>
      <p:sp>
        <p:nvSpPr>
          <p:cNvPr id="438" name="Google Shape;438;p51"/>
          <p:cNvSpPr txBox="1"/>
          <p:nvPr/>
        </p:nvSpPr>
        <p:spPr>
          <a:xfrm>
            <a:off x="310950" y="799425"/>
            <a:ext cx="11570100" cy="5785200"/>
          </a:xfrm>
          <a:prstGeom prst="rect">
            <a:avLst/>
          </a:prstGeom>
          <a:noFill/>
          <a:ln>
            <a:noFill/>
          </a:ln>
        </p:spPr>
        <p:txBody>
          <a:bodyPr anchorCtr="0" anchor="t" bIns="91425" lIns="91425" spcFirstLastPara="1" rIns="91425" wrap="square" tIns="91425">
            <a:noAutofit/>
          </a:bodyPr>
          <a:lstStyle/>
          <a:p>
            <a:pPr indent="-444500" lvl="0" marL="457200" rtl="0" algn="l">
              <a:spcBef>
                <a:spcPts val="0"/>
              </a:spcBef>
              <a:spcAft>
                <a:spcPts val="0"/>
              </a:spcAft>
              <a:buClr>
                <a:srgbClr val="FFFFFF"/>
              </a:buClr>
              <a:buSzPts val="3400"/>
              <a:buChar char="❏"/>
            </a:pPr>
            <a:r>
              <a:rPr lang="en-US" sz="3400">
                <a:solidFill>
                  <a:srgbClr val="FFFFFF"/>
                </a:solidFill>
              </a:rPr>
              <a:t>In the Newfoundland the fishery collapse left most outport residents unemployed and few jobs were in commuting distance because of many outports being </a:t>
            </a:r>
            <a:r>
              <a:rPr lang="en-US" sz="3400">
                <a:solidFill>
                  <a:srgbClr val="FFFFFF"/>
                </a:solidFill>
              </a:rPr>
              <a:t>inaccessible</a:t>
            </a:r>
            <a:r>
              <a:rPr lang="en-US" sz="3400">
                <a:solidFill>
                  <a:srgbClr val="FFFFFF"/>
                </a:solidFill>
              </a:rPr>
              <a:t> by road. </a:t>
            </a:r>
            <a:endParaRPr sz="3400">
              <a:solidFill>
                <a:srgbClr val="FFFFFF"/>
              </a:solidFill>
            </a:endParaRPr>
          </a:p>
          <a:p>
            <a:pPr indent="-444500" lvl="0" marL="457200" rtl="0" algn="l">
              <a:spcBef>
                <a:spcPts val="0"/>
              </a:spcBef>
              <a:spcAft>
                <a:spcPts val="0"/>
              </a:spcAft>
              <a:buClr>
                <a:srgbClr val="FFFFFF"/>
              </a:buClr>
              <a:buSzPts val="3400"/>
              <a:buChar char="❏"/>
            </a:pPr>
            <a:r>
              <a:rPr lang="en-US" sz="3400">
                <a:solidFill>
                  <a:srgbClr val="FFFFFF"/>
                </a:solidFill>
              </a:rPr>
              <a:t>From 1994 to 2007 they lost a total of seventy- one thousand people due to the fishery collapse. </a:t>
            </a:r>
            <a:endParaRPr sz="3400">
              <a:solidFill>
                <a:srgbClr val="FFFFFF"/>
              </a:solidFill>
            </a:endParaRPr>
          </a:p>
          <a:p>
            <a:pPr indent="-444500" lvl="0" marL="457200" rtl="0" algn="l">
              <a:spcBef>
                <a:spcPts val="0"/>
              </a:spcBef>
              <a:spcAft>
                <a:spcPts val="0"/>
              </a:spcAft>
              <a:buClr>
                <a:srgbClr val="FFFFFF"/>
              </a:buClr>
              <a:buSzPts val="3400"/>
              <a:buChar char="❏"/>
            </a:pPr>
            <a:r>
              <a:rPr lang="en-US" sz="3400">
                <a:solidFill>
                  <a:srgbClr val="FFFFFF"/>
                </a:solidFill>
              </a:rPr>
              <a:t>Almost every outport lost population including the major cities and the capital. </a:t>
            </a:r>
            <a:endParaRPr sz="3400">
              <a:solidFill>
                <a:srgbClr val="FFFFFF"/>
              </a:solidFill>
            </a:endParaRPr>
          </a:p>
          <a:p>
            <a:pPr indent="-444500" lvl="0" marL="457200" rtl="0" algn="l">
              <a:spcBef>
                <a:spcPts val="0"/>
              </a:spcBef>
              <a:spcAft>
                <a:spcPts val="0"/>
              </a:spcAft>
              <a:buClr>
                <a:srgbClr val="FFFFFF"/>
              </a:buClr>
              <a:buSzPts val="3400"/>
              <a:buChar char="❏"/>
            </a:pPr>
            <a:r>
              <a:rPr lang="en-US" sz="3400">
                <a:solidFill>
                  <a:srgbClr val="FFFFFF"/>
                </a:solidFill>
              </a:rPr>
              <a:t>The only thing that saved their population and economy after the downfall was the oil resources which made the economy grow 50 percent between 2000 and 2008.</a:t>
            </a:r>
            <a:endParaRPr sz="3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2"/>
          <p:cNvSpPr txBox="1"/>
          <p:nvPr/>
        </p:nvSpPr>
        <p:spPr>
          <a:xfrm>
            <a:off x="3113450" y="483850"/>
            <a:ext cx="5658900" cy="841500"/>
          </a:xfrm>
          <a:prstGeom prst="rect">
            <a:avLst/>
          </a:prstGeom>
          <a:noFill/>
          <a:ln>
            <a:noFill/>
          </a:ln>
        </p:spPr>
        <p:txBody>
          <a:bodyPr anchorCtr="0" anchor="t" bIns="91425" lIns="91425" spcFirstLastPara="1" rIns="91425" wrap="square" tIns="91425">
            <a:noAutofit/>
          </a:bodyPr>
          <a:lstStyle/>
          <a:p>
            <a:pPr indent="457200" lvl="0" marL="914400" rtl="0" algn="l">
              <a:spcBef>
                <a:spcPts val="0"/>
              </a:spcBef>
              <a:spcAft>
                <a:spcPts val="0"/>
              </a:spcAft>
              <a:buNone/>
            </a:pPr>
            <a:r>
              <a:rPr lang="en-US" sz="3600">
                <a:solidFill>
                  <a:srgbClr val="FFFFFF"/>
                </a:solidFill>
              </a:rPr>
              <a:t>Maritimes</a:t>
            </a:r>
            <a:endParaRPr sz="3600">
              <a:solidFill>
                <a:srgbClr val="FFFFFF"/>
              </a:solidFill>
            </a:endParaRPr>
          </a:p>
        </p:txBody>
      </p:sp>
      <p:sp>
        <p:nvSpPr>
          <p:cNvPr id="444" name="Google Shape;444;p52"/>
          <p:cNvSpPr txBox="1"/>
          <p:nvPr/>
        </p:nvSpPr>
        <p:spPr>
          <a:xfrm>
            <a:off x="599600" y="1220150"/>
            <a:ext cx="10686600" cy="5301300"/>
          </a:xfrm>
          <a:prstGeom prst="rect">
            <a:avLst/>
          </a:prstGeom>
          <a:noFill/>
          <a:ln>
            <a:noFill/>
          </a:ln>
        </p:spPr>
        <p:txBody>
          <a:bodyPr anchorCtr="0" anchor="t" bIns="91425" lIns="91425" spcFirstLastPara="1" rIns="91425" wrap="square" tIns="91425">
            <a:noAutofit/>
          </a:bodyPr>
          <a:lstStyle/>
          <a:p>
            <a:pPr indent="-444500" lvl="0" marL="457200" rtl="0" algn="l">
              <a:spcBef>
                <a:spcPts val="0"/>
              </a:spcBef>
              <a:spcAft>
                <a:spcPts val="0"/>
              </a:spcAft>
              <a:buClr>
                <a:srgbClr val="FFFFFF"/>
              </a:buClr>
              <a:buSzPts val="3400"/>
              <a:buChar char="❏"/>
            </a:pPr>
            <a:r>
              <a:rPr lang="en-US" sz="3400">
                <a:solidFill>
                  <a:srgbClr val="FFFFFF"/>
                </a:solidFill>
              </a:rPr>
              <a:t>The Maritimes and Newfoundland together made up 7 percent of Canada in 2011 which makes up the second smallest population next to Atlantic Canada in the North. </a:t>
            </a:r>
            <a:endParaRPr sz="3400">
              <a:solidFill>
                <a:srgbClr val="FFFFFF"/>
              </a:solidFill>
            </a:endParaRPr>
          </a:p>
          <a:p>
            <a:pPr indent="-444500" lvl="0" marL="457200" rtl="0" algn="l">
              <a:spcBef>
                <a:spcPts val="0"/>
              </a:spcBef>
              <a:spcAft>
                <a:spcPts val="0"/>
              </a:spcAft>
              <a:buClr>
                <a:srgbClr val="FFFFFF"/>
              </a:buClr>
              <a:buSzPts val="3400"/>
              <a:buChar char="❏"/>
            </a:pPr>
            <a:r>
              <a:rPr lang="en-US" sz="3400">
                <a:solidFill>
                  <a:srgbClr val="FFFFFF"/>
                </a:solidFill>
              </a:rPr>
              <a:t>The collapse of the fishery continues to affect Newfoundland’s </a:t>
            </a:r>
            <a:r>
              <a:rPr lang="en-US" sz="3400">
                <a:solidFill>
                  <a:srgbClr val="FFFFFF"/>
                </a:solidFill>
              </a:rPr>
              <a:t>population</a:t>
            </a:r>
            <a:r>
              <a:rPr lang="en-US" sz="3400">
                <a:solidFill>
                  <a:srgbClr val="FFFFFF"/>
                </a:solidFill>
              </a:rPr>
              <a:t> until 2007, when offshore oil drilling began to resurge. </a:t>
            </a:r>
            <a:endParaRPr sz="3400">
              <a:solidFill>
                <a:srgbClr val="FFFFFF"/>
              </a:solidFill>
            </a:endParaRPr>
          </a:p>
          <a:p>
            <a:pPr indent="-444500" lvl="0" marL="457200" rtl="0" algn="l">
              <a:spcBef>
                <a:spcPts val="0"/>
              </a:spcBef>
              <a:spcAft>
                <a:spcPts val="0"/>
              </a:spcAft>
              <a:buClr>
                <a:srgbClr val="FFFFFF"/>
              </a:buClr>
              <a:buSzPts val="3400"/>
              <a:buChar char="❏"/>
            </a:pPr>
            <a:r>
              <a:rPr lang="en-US" sz="3400">
                <a:solidFill>
                  <a:srgbClr val="FFFFFF"/>
                </a:solidFill>
              </a:rPr>
              <a:t>During the latter years of the eighteenth century, fifty-five thousand British, Scots, Irish, and Welsh emigrants settled in Nova Scotia.</a:t>
            </a:r>
            <a:endParaRPr sz="3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3"/>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i="1" lang="en-US"/>
              <a:t>The Grand Seduction</a:t>
            </a:r>
            <a:r>
              <a:rPr lang="en-US"/>
              <a:t> (2013)</a:t>
            </a:r>
            <a:endParaRPr/>
          </a:p>
        </p:txBody>
      </p:sp>
      <p:sp>
        <p:nvSpPr>
          <p:cNvPr id="450" name="Google Shape;450;p53"/>
          <p:cNvSpPr txBox="1"/>
          <p:nvPr>
            <p:ph idx="1" type="body"/>
          </p:nvPr>
        </p:nvSpPr>
        <p:spPr>
          <a:xfrm>
            <a:off x="1141425" y="1766500"/>
            <a:ext cx="9906000" cy="4545300"/>
          </a:xfrm>
          <a:prstGeom prst="rect">
            <a:avLst/>
          </a:prstGeom>
        </p:spPr>
        <p:txBody>
          <a:bodyPr anchorCtr="0" anchor="t" bIns="45700" lIns="91425" spcFirstLastPara="1" rIns="91425" wrap="square" tIns="45700">
            <a:noAutofit/>
          </a:bodyPr>
          <a:lstStyle/>
          <a:p>
            <a:pPr indent="-371475" lvl="0" marL="457200" rtl="0" algn="l">
              <a:spcBef>
                <a:spcPts val="1000"/>
              </a:spcBef>
              <a:spcAft>
                <a:spcPts val="0"/>
              </a:spcAft>
              <a:buSzPts val="2250"/>
              <a:buChar char="•"/>
            </a:pPr>
            <a:r>
              <a:rPr i="1" lang="en-US"/>
              <a:t>The Grand Seduction</a:t>
            </a:r>
            <a:r>
              <a:rPr lang="en-US"/>
              <a:t> was a Canadian comedy released in 2013 about life in a rural Newfoundland fishing village </a:t>
            </a:r>
            <a:endParaRPr/>
          </a:p>
          <a:p>
            <a:pPr indent="-371475" lvl="0" marL="457200" rtl="0" algn="l">
              <a:spcBef>
                <a:spcPts val="0"/>
              </a:spcBef>
              <a:spcAft>
                <a:spcPts val="0"/>
              </a:spcAft>
              <a:buSzPts val="2250"/>
              <a:buChar char="•"/>
            </a:pPr>
            <a:r>
              <a:rPr lang="en-US"/>
              <a:t>Film deals with the collapse of the local fishing industry and the villagers attempts to save their village </a:t>
            </a:r>
            <a:endParaRPr/>
          </a:p>
          <a:p>
            <a:pPr indent="-371475" lvl="0" marL="457200" rtl="0" algn="l">
              <a:spcBef>
                <a:spcPts val="0"/>
              </a:spcBef>
              <a:spcAft>
                <a:spcPts val="0"/>
              </a:spcAft>
              <a:buSzPts val="2250"/>
              <a:buChar char="•"/>
            </a:pPr>
            <a:r>
              <a:rPr lang="en-US"/>
              <a:t>The plot involves convincing a doctor from urban Canada to become the village doctor so that the village can receive a factory that would provide jobs for the villagers who have been unemployed since the collapse of the fishing industry </a:t>
            </a:r>
            <a:endParaRPr/>
          </a:p>
          <a:p>
            <a:pPr indent="-371475" lvl="0" marL="457200" rtl="0" algn="l">
              <a:spcBef>
                <a:spcPts val="0"/>
              </a:spcBef>
              <a:spcAft>
                <a:spcPts val="0"/>
              </a:spcAft>
              <a:buSzPts val="2250"/>
              <a:buChar char="•"/>
            </a:pPr>
            <a:r>
              <a:rPr lang="en-US"/>
              <a:t>The film stars many of Newfoundland’s most well-known actors including Gordon Pinsent and Mark Critch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54"/>
          <p:cNvPicPr preferRelativeResize="0"/>
          <p:nvPr/>
        </p:nvPicPr>
        <p:blipFill>
          <a:blip r:embed="rId3">
            <a:alphaModFix/>
          </a:blip>
          <a:stretch>
            <a:fillRect/>
          </a:stretch>
        </p:blipFill>
        <p:spPr>
          <a:xfrm>
            <a:off x="1461500" y="912550"/>
            <a:ext cx="3648725" cy="5372850"/>
          </a:xfrm>
          <a:prstGeom prst="rect">
            <a:avLst/>
          </a:prstGeom>
          <a:noFill/>
          <a:ln>
            <a:noFill/>
          </a:ln>
        </p:spPr>
      </p:pic>
      <p:pic>
        <p:nvPicPr>
          <p:cNvPr descr="Brendan Gleeson is Murray, a once proud fisherman who now, along with his former colleagues in the harbour of Tickle Head are out of work and forced to live off welfare.  Prohibited from fishing enough to make a living and the community spirit having faded a long time ago, the Mayor comes up with a dazzling plan -- a giant corporation need a location to build a factory and Tickle Head could be just the right place. But there's just one problem -- in order to qualify, they must have a doctor in residence. Which they don't have.&#10;&#10;When the Mayor leaves the harbour and takes a job at the airport, he fortuitously stumbles upon Paul Lewis (Taylor Kitsch), an American cricket fanatic and more importantly a doctor, who he convinces to do a one month stint as the local physician.   To encourage Paul to commit to the job for the required 5 years by the Corporation, the townsfolk acquaint themselves with his favourite sport with hilarious consequences, tap his phone to discern his likes/dislikes and do everything in their power to make him feel at home. What ensues is an all-out seduction with Murray enthusiastically encouraging the elaborate deception that will be his only way back to an honest job and a happier way of life. &#10; &#10;Heart-warming and laugh out loud funny, THE GRAND SEDUCTION stars BRENDAN GLEESON (IN BRUGES) alongside TAYLOR KITSCH (FRIDAY NIGHT LIGHTS) and will be released across the UK &amp; Ireland on August 29th.&#10;&#10;https://www.facebook.com/TheGrandSeductionFilm&#10;https://twitter.com/Grand_Seduction" id="456" name="Google Shape;456;p54" title="THE GRAND SEDUCTION - OFFICIAL UK AND IRISH TRAILER [HD]">
            <a:hlinkClick r:id="rId4"/>
          </p:cNvPr>
          <p:cNvPicPr preferRelativeResize="0"/>
          <p:nvPr/>
        </p:nvPicPr>
        <p:blipFill>
          <a:blip r:embed="rId5">
            <a:alphaModFix/>
          </a:blip>
          <a:stretch>
            <a:fillRect/>
          </a:stretch>
        </p:blipFill>
        <p:spPr>
          <a:xfrm>
            <a:off x="5546525" y="1714500"/>
            <a:ext cx="4572000" cy="342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5"/>
          <p:cNvSpPr txBox="1"/>
          <p:nvPr>
            <p:ph type="title"/>
          </p:nvPr>
        </p:nvSpPr>
        <p:spPr>
          <a:xfrm>
            <a:off x="292925" y="177450"/>
            <a:ext cx="9393300" cy="118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Cultural Perspectives in The North Atlantic </a:t>
            </a:r>
            <a:endParaRPr/>
          </a:p>
        </p:txBody>
      </p:sp>
      <p:sp>
        <p:nvSpPr>
          <p:cNvPr id="462" name="Google Shape;462;p55"/>
          <p:cNvSpPr txBox="1"/>
          <p:nvPr>
            <p:ph idx="1" type="body"/>
          </p:nvPr>
        </p:nvSpPr>
        <p:spPr>
          <a:xfrm>
            <a:off x="292925" y="1171700"/>
            <a:ext cx="11286300" cy="5255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000"/>
              <a:t>Cultural Artifacts </a:t>
            </a:r>
            <a:endParaRPr sz="3000"/>
          </a:p>
          <a:p>
            <a:pPr indent="-419100" lvl="0" marL="457200" rtl="0" algn="l">
              <a:spcBef>
                <a:spcPts val="1000"/>
              </a:spcBef>
              <a:spcAft>
                <a:spcPts val="0"/>
              </a:spcAft>
              <a:buSzPts val="3000"/>
              <a:buChar char="-"/>
            </a:pPr>
            <a:r>
              <a:rPr lang="en-US" sz="3000"/>
              <a:t>Lobster dinners and shacks </a:t>
            </a:r>
            <a:endParaRPr sz="3000"/>
          </a:p>
          <a:p>
            <a:pPr indent="-419100" lvl="0" marL="457200" rtl="0" algn="l">
              <a:spcBef>
                <a:spcPts val="0"/>
              </a:spcBef>
              <a:spcAft>
                <a:spcPts val="0"/>
              </a:spcAft>
              <a:buSzPts val="3000"/>
              <a:buChar char="-"/>
            </a:pPr>
            <a:r>
              <a:rPr lang="en-US" sz="3000"/>
              <a:t>Covered Bridges  are iconic and nostalgic </a:t>
            </a:r>
            <a:endParaRPr sz="3000"/>
          </a:p>
          <a:p>
            <a:pPr indent="0" lvl="0" marL="0" rtl="0" algn="l">
              <a:spcBef>
                <a:spcPts val="1000"/>
              </a:spcBef>
              <a:spcAft>
                <a:spcPts val="0"/>
              </a:spcAft>
              <a:buNone/>
            </a:pPr>
            <a:r>
              <a:rPr lang="en-US"/>
              <a:t>Almost 200 covered bridges are in North Atlantic States  and 61 in New Brunswick </a:t>
            </a:r>
            <a:endParaRPr/>
          </a:p>
          <a:p>
            <a:pPr indent="0" lvl="0" marL="0" rtl="0" algn="l">
              <a:spcBef>
                <a:spcPts val="1000"/>
              </a:spcBef>
              <a:spcAft>
                <a:spcPts val="0"/>
              </a:spcAft>
              <a:buNone/>
            </a:pPr>
            <a:r>
              <a:rPr lang="en-US" sz="3000"/>
              <a:t>Symbolic Pattern </a:t>
            </a:r>
            <a:endParaRPr sz="3000"/>
          </a:p>
          <a:p>
            <a:pPr indent="0" lvl="0" marL="0" rtl="0" algn="l">
              <a:spcBef>
                <a:spcPts val="1000"/>
              </a:spcBef>
              <a:spcAft>
                <a:spcPts val="0"/>
              </a:spcAft>
              <a:buNone/>
            </a:pPr>
            <a:r>
              <a:rPr lang="en-US" sz="3000"/>
              <a:t>-Northeastern towns typically have a green landscape and a white-spired church</a:t>
            </a:r>
            <a:endParaRPr sz="3000"/>
          </a:p>
          <a:p>
            <a:pPr indent="0" lvl="0" marL="457200" rtl="0" algn="l">
              <a:spcBef>
                <a:spcPts val="1000"/>
              </a:spcBef>
              <a:spcAft>
                <a:spcPts val="0"/>
              </a:spcAft>
              <a:buNone/>
            </a:pPr>
            <a:r>
              <a:t/>
            </a:r>
            <a:endParaRPr sz="3000"/>
          </a:p>
        </p:txBody>
      </p:sp>
      <p:pic>
        <p:nvPicPr>
          <p:cNvPr id="463" name="Google Shape;463;p55"/>
          <p:cNvPicPr preferRelativeResize="0"/>
          <p:nvPr/>
        </p:nvPicPr>
        <p:blipFill>
          <a:blip r:embed="rId3">
            <a:alphaModFix/>
          </a:blip>
          <a:stretch>
            <a:fillRect/>
          </a:stretch>
        </p:blipFill>
        <p:spPr>
          <a:xfrm>
            <a:off x="8029725" y="993996"/>
            <a:ext cx="3416650" cy="2265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pic>
        <p:nvPicPr>
          <p:cNvPr id="468" name="Google Shape;468;p56"/>
          <p:cNvPicPr preferRelativeResize="0"/>
          <p:nvPr/>
        </p:nvPicPr>
        <p:blipFill>
          <a:blip r:embed="rId3">
            <a:alphaModFix/>
          </a:blip>
          <a:stretch>
            <a:fillRect/>
          </a:stretch>
        </p:blipFill>
        <p:spPr>
          <a:xfrm>
            <a:off x="0" y="0"/>
            <a:ext cx="6184466" cy="4638350"/>
          </a:xfrm>
          <a:prstGeom prst="rect">
            <a:avLst/>
          </a:prstGeom>
          <a:noFill/>
          <a:ln>
            <a:noFill/>
          </a:ln>
        </p:spPr>
      </p:pic>
      <p:pic>
        <p:nvPicPr>
          <p:cNvPr id="469" name="Google Shape;469;p56"/>
          <p:cNvPicPr preferRelativeResize="0"/>
          <p:nvPr/>
        </p:nvPicPr>
        <p:blipFill>
          <a:blip r:embed="rId4">
            <a:alphaModFix/>
          </a:blip>
          <a:stretch>
            <a:fillRect/>
          </a:stretch>
        </p:blipFill>
        <p:spPr>
          <a:xfrm>
            <a:off x="6184475" y="2837349"/>
            <a:ext cx="6007526" cy="4020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pic>
        <p:nvPicPr>
          <p:cNvPr id="474" name="Google Shape;474;p57"/>
          <p:cNvPicPr preferRelativeResize="0"/>
          <p:nvPr/>
        </p:nvPicPr>
        <p:blipFill>
          <a:blip r:embed="rId3">
            <a:alphaModFix/>
          </a:blip>
          <a:stretch>
            <a:fillRect/>
          </a:stretch>
        </p:blipFill>
        <p:spPr>
          <a:xfrm>
            <a:off x="6014010" y="936625"/>
            <a:ext cx="6084716" cy="4046550"/>
          </a:xfrm>
          <a:prstGeom prst="rect">
            <a:avLst/>
          </a:prstGeom>
          <a:noFill/>
          <a:ln>
            <a:noFill/>
          </a:ln>
        </p:spPr>
      </p:pic>
      <p:pic>
        <p:nvPicPr>
          <p:cNvPr id="475" name="Google Shape;475;p57"/>
          <p:cNvPicPr preferRelativeResize="0"/>
          <p:nvPr/>
        </p:nvPicPr>
        <p:blipFill>
          <a:blip r:embed="rId4">
            <a:alphaModFix/>
          </a:blip>
          <a:stretch>
            <a:fillRect/>
          </a:stretch>
        </p:blipFill>
        <p:spPr>
          <a:xfrm>
            <a:off x="79375" y="936637"/>
            <a:ext cx="5934625" cy="4046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2"/>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5000"/>
              <a:t>Geography</a:t>
            </a:r>
            <a:endParaRPr sz="5000"/>
          </a:p>
        </p:txBody>
      </p:sp>
      <p:sp>
        <p:nvSpPr>
          <p:cNvPr id="254" name="Google Shape;254;p22"/>
          <p:cNvSpPr txBox="1"/>
          <p:nvPr>
            <p:ph idx="1" type="body"/>
          </p:nvPr>
        </p:nvSpPr>
        <p:spPr>
          <a:xfrm>
            <a:off x="1141400" y="2249474"/>
            <a:ext cx="9906000" cy="3906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New England’s geography offers immense diversity. The region is bounded to the north by Canada, to the east by the Atlantic Ocean, to the south by Long Island Sound, and to the west by the state of New York. There are rivers and lakes, towering forests, mountain ranges with hiking and skiing trails, pastoral farmland and countryside, and dramatic rocky coastline and soft, sandy beaches.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8"/>
          <p:cNvSpPr txBox="1"/>
          <p:nvPr>
            <p:ph type="title"/>
          </p:nvPr>
        </p:nvSpPr>
        <p:spPr>
          <a:xfrm>
            <a:off x="603100" y="172300"/>
            <a:ext cx="10444200" cy="9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Cultural Perspectives in The North Atlantic </a:t>
            </a:r>
            <a:endParaRPr/>
          </a:p>
          <a:p>
            <a:pPr indent="0" lvl="0" marL="0" rtl="0" algn="l">
              <a:spcBef>
                <a:spcPts val="0"/>
              </a:spcBef>
              <a:spcAft>
                <a:spcPts val="0"/>
              </a:spcAft>
              <a:buNone/>
            </a:pPr>
            <a:r>
              <a:t/>
            </a:r>
            <a:endParaRPr/>
          </a:p>
        </p:txBody>
      </p:sp>
      <p:sp>
        <p:nvSpPr>
          <p:cNvPr id="481" name="Google Shape;481;p58"/>
          <p:cNvSpPr txBox="1"/>
          <p:nvPr>
            <p:ph idx="1" type="body"/>
          </p:nvPr>
        </p:nvSpPr>
        <p:spPr>
          <a:xfrm>
            <a:off x="161250" y="861550"/>
            <a:ext cx="11717100" cy="5893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600"/>
              <a:t>“Lobstah” </a:t>
            </a:r>
            <a:endParaRPr sz="3600"/>
          </a:p>
          <a:p>
            <a:pPr indent="0" lvl="0" marL="0" rtl="0" algn="l">
              <a:spcBef>
                <a:spcPts val="1000"/>
              </a:spcBef>
              <a:spcAft>
                <a:spcPts val="0"/>
              </a:spcAft>
              <a:buNone/>
            </a:pPr>
            <a:r>
              <a:rPr lang="en-US"/>
              <a:t>-L</a:t>
            </a:r>
            <a:r>
              <a:rPr lang="en-US" sz="3000"/>
              <a:t>ocal pronunciation is a common food throughout the region </a:t>
            </a:r>
            <a:endParaRPr sz="3000"/>
          </a:p>
          <a:p>
            <a:pPr indent="0" lvl="0" marL="0" rtl="0" algn="l">
              <a:spcBef>
                <a:spcPts val="1000"/>
              </a:spcBef>
              <a:spcAft>
                <a:spcPts val="0"/>
              </a:spcAft>
              <a:buNone/>
            </a:pPr>
            <a:r>
              <a:rPr lang="en-US" sz="3000"/>
              <a:t>- In the past,Native Americans and early colonists used the crustacean as a fertilizer </a:t>
            </a:r>
            <a:endParaRPr sz="3000"/>
          </a:p>
          <a:p>
            <a:pPr indent="0" lvl="0" marL="0" rtl="0" algn="l">
              <a:spcBef>
                <a:spcPts val="1000"/>
              </a:spcBef>
              <a:spcAft>
                <a:spcPts val="0"/>
              </a:spcAft>
              <a:buNone/>
            </a:pPr>
            <a:r>
              <a:rPr lang="en-US" sz="3000"/>
              <a:t>-During the winters, lobsters are difficult to catch and as a result lobsters are “Pounded”caught in the previous peak season </a:t>
            </a:r>
            <a:endParaRPr sz="3000"/>
          </a:p>
          <a:p>
            <a:pPr indent="0" lvl="0" marL="0" rtl="0" algn="l">
              <a:spcBef>
                <a:spcPts val="1000"/>
              </a:spcBef>
              <a:spcAft>
                <a:spcPts val="0"/>
              </a:spcAft>
              <a:buNone/>
            </a:pPr>
            <a:r>
              <a:t/>
            </a:r>
            <a:endParaRPr sz="3000"/>
          </a:p>
          <a:p>
            <a:pPr indent="0" lvl="0" marL="0" rtl="0" algn="l">
              <a:spcBef>
                <a:spcPts val="1000"/>
              </a:spcBef>
              <a:spcAft>
                <a:spcPts val="0"/>
              </a:spcAft>
              <a:buNone/>
            </a:pPr>
            <a:r>
              <a:t/>
            </a:r>
            <a:endParaRPr sz="3000"/>
          </a:p>
          <a:p>
            <a:pPr indent="0" lvl="0" marL="0" rtl="0" algn="l">
              <a:spcBef>
                <a:spcPts val="1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59"/>
          <p:cNvSpPr txBox="1"/>
          <p:nvPr>
            <p:ph idx="1" type="body"/>
          </p:nvPr>
        </p:nvSpPr>
        <p:spPr>
          <a:xfrm>
            <a:off x="142875" y="166650"/>
            <a:ext cx="10666500" cy="6524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3000"/>
              <a:t>Northern New England </a:t>
            </a:r>
            <a:endParaRPr sz="3000"/>
          </a:p>
          <a:p>
            <a:pPr indent="0" lvl="0" marL="0" rtl="0" algn="l">
              <a:spcBef>
                <a:spcPts val="1000"/>
              </a:spcBef>
              <a:spcAft>
                <a:spcPts val="0"/>
              </a:spcAft>
              <a:buNone/>
            </a:pPr>
            <a:r>
              <a:rPr lang="en-US"/>
              <a:t>-Stone Walls built by European settlers are</a:t>
            </a:r>
            <a:endParaRPr/>
          </a:p>
          <a:p>
            <a:pPr indent="0" lvl="0" marL="0" rtl="0" algn="l">
              <a:spcBef>
                <a:spcPts val="1000"/>
              </a:spcBef>
              <a:spcAft>
                <a:spcPts val="0"/>
              </a:spcAft>
              <a:buNone/>
            </a:pPr>
            <a:r>
              <a:rPr lang="en-US"/>
              <a:t>a cultural landscape </a:t>
            </a:r>
            <a:endParaRPr/>
          </a:p>
          <a:p>
            <a:pPr indent="0" lvl="0" marL="0" rtl="0" algn="l">
              <a:spcBef>
                <a:spcPts val="1000"/>
              </a:spcBef>
              <a:spcAft>
                <a:spcPts val="0"/>
              </a:spcAft>
              <a:buClr>
                <a:schemeClr val="dk1"/>
              </a:buClr>
              <a:buSzPts val="1100"/>
              <a:buFont typeface="Arial"/>
              <a:buNone/>
            </a:pPr>
            <a:r>
              <a:rPr lang="en-US"/>
              <a:t>- The  term “Yankee” </a:t>
            </a:r>
            <a:endParaRPr/>
          </a:p>
          <a:p>
            <a:pPr indent="0" lvl="0" marL="0" rtl="0" algn="l">
              <a:spcBef>
                <a:spcPts val="1000"/>
              </a:spcBef>
              <a:spcAft>
                <a:spcPts val="0"/>
              </a:spcAft>
              <a:buNone/>
            </a:pPr>
            <a:r>
              <a:rPr lang="en-US" sz="3000"/>
              <a:t>Newfoundland Canada </a:t>
            </a:r>
            <a:endParaRPr sz="3000"/>
          </a:p>
          <a:p>
            <a:pPr indent="0" lvl="0" marL="0" rtl="0" algn="l">
              <a:spcBef>
                <a:spcPts val="1000"/>
              </a:spcBef>
              <a:spcAft>
                <a:spcPts val="0"/>
              </a:spcAft>
              <a:buNone/>
            </a:pPr>
            <a:r>
              <a:rPr lang="en-US"/>
              <a:t>-Isolated island  </a:t>
            </a:r>
            <a:endParaRPr/>
          </a:p>
          <a:p>
            <a:pPr indent="0" lvl="0" marL="0" rtl="0" algn="l">
              <a:spcBef>
                <a:spcPts val="1000"/>
              </a:spcBef>
              <a:spcAft>
                <a:spcPts val="0"/>
              </a:spcAft>
              <a:buNone/>
            </a:pPr>
            <a:r>
              <a:rPr lang="en-US"/>
              <a:t>-known for a distinct English dialect brought by </a:t>
            </a:r>
            <a:endParaRPr/>
          </a:p>
          <a:p>
            <a:pPr indent="0" lvl="0" marL="0" rtl="0" algn="l">
              <a:spcBef>
                <a:spcPts val="1000"/>
              </a:spcBef>
              <a:spcAft>
                <a:spcPts val="0"/>
              </a:spcAft>
              <a:buNone/>
            </a:pPr>
            <a:r>
              <a:rPr lang="en-US"/>
              <a:t>the settlers </a:t>
            </a:r>
            <a:endParaRPr/>
          </a:p>
          <a:p>
            <a:pPr indent="0" lvl="0" marL="0" rtl="0" algn="l">
              <a:spcBef>
                <a:spcPts val="1000"/>
              </a:spcBef>
              <a:spcAft>
                <a:spcPts val="0"/>
              </a:spcAft>
              <a:buNone/>
            </a:pPr>
            <a:r>
              <a:rPr lang="en-US"/>
              <a:t>-deeply depends on fishery created a food </a:t>
            </a:r>
            <a:endParaRPr/>
          </a:p>
          <a:p>
            <a:pPr indent="0" lvl="0" marL="0" rtl="0" algn="l">
              <a:spcBef>
                <a:spcPts val="1000"/>
              </a:spcBef>
              <a:spcAft>
                <a:spcPts val="0"/>
              </a:spcAft>
              <a:buNone/>
            </a:pPr>
            <a:r>
              <a:rPr lang="en-US"/>
              <a:t>culture dependent on non-perishables. Fresh fruit is </a:t>
            </a:r>
            <a:endParaRPr/>
          </a:p>
          <a:p>
            <a:pPr indent="0" lvl="0" marL="0" rtl="0" algn="l">
              <a:spcBef>
                <a:spcPts val="1000"/>
              </a:spcBef>
              <a:spcAft>
                <a:spcPts val="0"/>
              </a:spcAft>
              <a:buNone/>
            </a:pPr>
            <a:r>
              <a:rPr lang="en-US"/>
              <a:t>rare </a:t>
            </a:r>
            <a:endParaRPr/>
          </a:p>
          <a:p>
            <a:pPr indent="0" lvl="0" marL="0" rtl="0" algn="l">
              <a:spcBef>
                <a:spcPts val="1000"/>
              </a:spcBef>
              <a:spcAft>
                <a:spcPts val="0"/>
              </a:spcAft>
              <a:buNone/>
            </a:pPr>
            <a:r>
              <a:t/>
            </a:r>
            <a:endParaRPr/>
          </a:p>
        </p:txBody>
      </p:sp>
      <p:pic>
        <p:nvPicPr>
          <p:cNvPr id="487" name="Google Shape;487;p59"/>
          <p:cNvPicPr preferRelativeResize="0"/>
          <p:nvPr/>
        </p:nvPicPr>
        <p:blipFill>
          <a:blip r:embed="rId3">
            <a:alphaModFix/>
          </a:blip>
          <a:stretch>
            <a:fillRect/>
          </a:stretch>
        </p:blipFill>
        <p:spPr>
          <a:xfrm>
            <a:off x="7413625" y="0"/>
            <a:ext cx="4778374" cy="3183574"/>
          </a:xfrm>
          <a:prstGeom prst="rect">
            <a:avLst/>
          </a:prstGeom>
          <a:noFill/>
          <a:ln>
            <a:noFill/>
          </a:ln>
        </p:spPr>
      </p:pic>
      <p:pic>
        <p:nvPicPr>
          <p:cNvPr id="488" name="Google Shape;488;p59"/>
          <p:cNvPicPr preferRelativeResize="0"/>
          <p:nvPr/>
        </p:nvPicPr>
        <p:blipFill>
          <a:blip r:embed="rId4">
            <a:alphaModFix/>
          </a:blip>
          <a:stretch>
            <a:fillRect/>
          </a:stretch>
        </p:blipFill>
        <p:spPr>
          <a:xfrm>
            <a:off x="7872957" y="3183563"/>
            <a:ext cx="3352668" cy="3674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pic>
        <p:nvPicPr>
          <p:cNvPr descr="I've visited Newfoundland twice and still can't quite grasp this accent / language of theirs aka Newfinese. On my last trip I asked two friends of mine Mark Critch a famous Canadian Comedian and Actor known for his hilarious portrayal of various Canadian Politicians and other characters on the TV show This Hour Has 22 Minutes and famous Newfoundlander and Travel Blogger Candice Walsh of http://www.CandiceDoesTheWorld.com . I hope you enjoy! :) Check http://www.TravelYourself.ca for more great videos and don't forget to subscribe to our YouTube Channel! :)" id="493" name="Google Shape;493;p60" title="A Newfoundland Language Lesson with Mark Critch, Candice Walsh and Travel Yourself">
            <a:hlinkClick r:id="rId3"/>
          </p:cNvPr>
          <p:cNvPicPr preferRelativeResize="0"/>
          <p:nvPr/>
        </p:nvPicPr>
        <p:blipFill>
          <a:blip r:embed="rId4">
            <a:alphaModFix/>
          </a:blip>
          <a:stretch>
            <a:fillRect/>
          </a:stretch>
        </p:blipFill>
        <p:spPr>
          <a:xfrm>
            <a:off x="2508488" y="738375"/>
            <a:ext cx="7175026" cy="5381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1"/>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sz="4000"/>
          </a:p>
        </p:txBody>
      </p:sp>
      <p:sp>
        <p:nvSpPr>
          <p:cNvPr id="499" name="Google Shape;499;p61"/>
          <p:cNvSpPr txBox="1"/>
          <p:nvPr>
            <p:ph idx="1" type="body"/>
          </p:nvPr>
        </p:nvSpPr>
        <p:spPr>
          <a:xfrm>
            <a:off x="1141412" y="2249487"/>
            <a:ext cx="9906000" cy="3541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00" name="Google Shape;500;p61"/>
          <p:cNvPicPr preferRelativeResize="0"/>
          <p:nvPr/>
        </p:nvPicPr>
        <p:blipFill>
          <a:blip r:embed="rId3">
            <a:alphaModFix/>
          </a:blip>
          <a:stretch>
            <a:fillRect/>
          </a:stretch>
        </p:blipFill>
        <p:spPr>
          <a:xfrm>
            <a:off x="1141400" y="42525"/>
            <a:ext cx="9905999" cy="6772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1142988" y="156568"/>
            <a:ext cx="9906000" cy="1478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500"/>
              <a:t>Nova Scotia</a:t>
            </a:r>
            <a:endParaRPr sz="4500"/>
          </a:p>
        </p:txBody>
      </p:sp>
      <p:sp>
        <p:nvSpPr>
          <p:cNvPr id="506" name="Google Shape;506;p62"/>
          <p:cNvSpPr txBox="1"/>
          <p:nvPr>
            <p:ph idx="1" type="body"/>
          </p:nvPr>
        </p:nvSpPr>
        <p:spPr>
          <a:xfrm>
            <a:off x="999275" y="1432195"/>
            <a:ext cx="9906000" cy="5158800"/>
          </a:xfrm>
          <a:prstGeom prst="rect">
            <a:avLst/>
          </a:prstGeom>
        </p:spPr>
        <p:txBody>
          <a:bodyPr anchorCtr="0" anchor="t" bIns="45700" lIns="91425" spcFirstLastPara="1" rIns="91425" wrap="square" tIns="45700">
            <a:noAutofit/>
          </a:bodyPr>
          <a:lstStyle/>
          <a:p>
            <a:pPr indent="-457200" lvl="0" marL="457200" rtl="0" algn="l">
              <a:spcBef>
                <a:spcPts val="1000"/>
              </a:spcBef>
              <a:spcAft>
                <a:spcPts val="0"/>
              </a:spcAft>
              <a:buSzPts val="3600"/>
              <a:buChar char="•"/>
            </a:pPr>
            <a:r>
              <a:rPr lang="en-US" sz="3600"/>
              <a:t>Virtually surrounded by ocean, it is connected to New Brunswick through a land bridge</a:t>
            </a:r>
            <a:endParaRPr sz="3600"/>
          </a:p>
          <a:p>
            <a:pPr indent="-457200" lvl="0" marL="457200" rtl="0" algn="l">
              <a:spcBef>
                <a:spcPts val="0"/>
              </a:spcBef>
              <a:spcAft>
                <a:spcPts val="0"/>
              </a:spcAft>
              <a:buSzPts val="3600"/>
              <a:buChar char="•"/>
            </a:pPr>
            <a:r>
              <a:rPr lang="en-US" sz="3600"/>
              <a:t>Originally named Acadia by the French-- the descendents of the Acadians became the Cajuns of </a:t>
            </a:r>
            <a:r>
              <a:rPr lang="en-US" sz="3600"/>
              <a:t>Louisiana</a:t>
            </a:r>
            <a:r>
              <a:rPr lang="en-US" sz="3600"/>
              <a:t>.</a:t>
            </a:r>
            <a:endParaRPr sz="3600"/>
          </a:p>
          <a:p>
            <a:pPr indent="-457200" lvl="0" marL="457200" rtl="0" algn="l">
              <a:spcBef>
                <a:spcPts val="0"/>
              </a:spcBef>
              <a:spcAft>
                <a:spcPts val="0"/>
              </a:spcAft>
              <a:buSzPts val="3600"/>
              <a:buChar char="•"/>
            </a:pPr>
            <a:r>
              <a:rPr lang="en-US" sz="3600"/>
              <a:t>Cape </a:t>
            </a:r>
            <a:r>
              <a:rPr lang="en-US" sz="3600"/>
              <a:t>Breton</a:t>
            </a:r>
            <a:r>
              <a:rPr lang="en-US" sz="3600"/>
              <a:t> causeway created to connect the island to Nova Scotia</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3"/>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5000"/>
              <a:t>Cape Breton Causeway</a:t>
            </a:r>
            <a:endParaRPr sz="5000"/>
          </a:p>
        </p:txBody>
      </p:sp>
      <p:sp>
        <p:nvSpPr>
          <p:cNvPr id="512" name="Google Shape;512;p63"/>
          <p:cNvSpPr txBox="1"/>
          <p:nvPr>
            <p:ph idx="1" type="body"/>
          </p:nvPr>
        </p:nvSpPr>
        <p:spPr>
          <a:xfrm>
            <a:off x="1141412" y="2249487"/>
            <a:ext cx="9906000" cy="3541800"/>
          </a:xfrm>
          <a:prstGeom prst="rect">
            <a:avLst/>
          </a:prstGeom>
        </p:spPr>
        <p:txBody>
          <a:bodyPr anchorCtr="0" anchor="t" bIns="45700" lIns="91425" spcFirstLastPara="1" rIns="91425" wrap="square" tIns="45700">
            <a:noAutofit/>
          </a:bodyPr>
          <a:lstStyle/>
          <a:p>
            <a:pPr indent="-450850" lvl="0" marL="457200" rtl="0" algn="l">
              <a:spcBef>
                <a:spcPts val="1000"/>
              </a:spcBef>
              <a:spcAft>
                <a:spcPts val="0"/>
              </a:spcAft>
              <a:buSzPts val="3500"/>
              <a:buChar char="•"/>
            </a:pPr>
            <a:r>
              <a:rPr lang="en-US" sz="3500"/>
              <a:t>Has led to environmental challenges as it has disrupted the tidal regime, sedimentary disposition, and the natural ecosystem</a:t>
            </a:r>
            <a:endParaRPr sz="3500"/>
          </a:p>
          <a:p>
            <a:pPr indent="-371475" lvl="2" marL="1371600" rtl="0" algn="l">
              <a:spcBef>
                <a:spcPts val="0"/>
              </a:spcBef>
              <a:spcAft>
                <a:spcPts val="0"/>
              </a:spcAft>
              <a:buSzPts val="2250"/>
              <a:buChar char="•"/>
            </a:pPr>
            <a:r>
              <a:rPr lang="en-US" sz="3500"/>
              <a:t>Bobcat and Lynx populations have been displaced towards more isolated areas</a:t>
            </a:r>
            <a:r>
              <a:rPr lang="en-US"/>
              <a:t>.</a:t>
            </a:r>
            <a:endParaRPr/>
          </a:p>
          <a:p>
            <a:pPr indent="0" lvl="0" marL="0" rtl="0" algn="l">
              <a:spcBef>
                <a:spcPts val="10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64"/>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64"/>
          <p:cNvSpPr txBox="1"/>
          <p:nvPr>
            <p:ph idx="1" type="body"/>
          </p:nvPr>
        </p:nvSpPr>
        <p:spPr>
          <a:xfrm>
            <a:off x="1141412" y="2249487"/>
            <a:ext cx="9906000" cy="3541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19" name="Google Shape;519;p64"/>
          <p:cNvPicPr preferRelativeResize="0"/>
          <p:nvPr/>
        </p:nvPicPr>
        <p:blipFill>
          <a:blip r:embed="rId3">
            <a:alphaModFix/>
          </a:blip>
          <a:stretch>
            <a:fillRect/>
          </a:stretch>
        </p:blipFill>
        <p:spPr>
          <a:xfrm>
            <a:off x="515250" y="-18675"/>
            <a:ext cx="11335224"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5"/>
          <p:cNvSpPr txBox="1"/>
          <p:nvPr>
            <p:ph type="title"/>
          </p:nvPr>
        </p:nvSpPr>
        <p:spPr>
          <a:xfrm>
            <a:off x="1843675" y="227978"/>
            <a:ext cx="8223000" cy="1089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sz="4000"/>
          </a:p>
          <a:p>
            <a:pPr indent="0" lvl="0" marL="0" rtl="0" algn="ctr">
              <a:spcBef>
                <a:spcPts val="0"/>
              </a:spcBef>
              <a:spcAft>
                <a:spcPts val="0"/>
              </a:spcAft>
              <a:buClr>
                <a:srgbClr val="000000"/>
              </a:buClr>
              <a:buSzPts val="1100"/>
              <a:buFont typeface="Arial"/>
              <a:buNone/>
            </a:pPr>
            <a:r>
              <a:rPr lang="en-US" sz="5000"/>
              <a:t>Nova Scotia Economy</a:t>
            </a:r>
            <a:endParaRPr sz="5000"/>
          </a:p>
        </p:txBody>
      </p:sp>
      <p:sp>
        <p:nvSpPr>
          <p:cNvPr id="525" name="Google Shape;525;p65"/>
          <p:cNvSpPr txBox="1"/>
          <p:nvPr>
            <p:ph idx="1" type="body"/>
          </p:nvPr>
        </p:nvSpPr>
        <p:spPr>
          <a:xfrm>
            <a:off x="1002175" y="1762097"/>
            <a:ext cx="9906000" cy="4341600"/>
          </a:xfrm>
          <a:prstGeom prst="rect">
            <a:avLst/>
          </a:prstGeom>
        </p:spPr>
        <p:txBody>
          <a:bodyPr anchorCtr="0" anchor="t" bIns="45700" lIns="91425" spcFirstLastPara="1" rIns="91425" wrap="square" tIns="45700">
            <a:noAutofit/>
          </a:bodyPr>
          <a:lstStyle/>
          <a:p>
            <a:pPr indent="-482600" lvl="0" marL="457200" rtl="0" algn="l">
              <a:lnSpc>
                <a:spcPct val="90000"/>
              </a:lnSpc>
              <a:spcBef>
                <a:spcPts val="0"/>
              </a:spcBef>
              <a:spcAft>
                <a:spcPts val="0"/>
              </a:spcAft>
              <a:buSzPts val="4000"/>
              <a:buChar char="•"/>
            </a:pPr>
            <a:r>
              <a:rPr lang="en-US" sz="4000"/>
              <a:t>Since the collapse of cod fishing and lumber, the Nova Scotian economy has shifted towards offshore oil and gas.</a:t>
            </a:r>
            <a:endParaRPr sz="4000"/>
          </a:p>
          <a:p>
            <a:pPr indent="-482600" lvl="0" marL="457200" rtl="0" algn="l">
              <a:lnSpc>
                <a:spcPct val="90000"/>
              </a:lnSpc>
              <a:spcBef>
                <a:spcPts val="0"/>
              </a:spcBef>
              <a:spcAft>
                <a:spcPts val="0"/>
              </a:spcAft>
              <a:buSzPts val="4000"/>
              <a:buChar char="•"/>
            </a:pPr>
            <a:r>
              <a:rPr lang="en-US" sz="4000"/>
              <a:t>The region has also invested heavily into aerospace and defense.</a:t>
            </a:r>
            <a:endParaRPr sz="4000"/>
          </a:p>
          <a:p>
            <a:pPr indent="-482600" lvl="0" marL="457200" rtl="0" algn="l">
              <a:lnSpc>
                <a:spcPct val="90000"/>
              </a:lnSpc>
              <a:spcBef>
                <a:spcPts val="0"/>
              </a:spcBef>
              <a:spcAft>
                <a:spcPts val="0"/>
              </a:spcAft>
              <a:buSzPts val="4000"/>
              <a:buChar char="•"/>
            </a:pPr>
            <a:r>
              <a:rPr lang="en-US" sz="4000"/>
              <a:t>4th largest film industry in Canada.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pic>
        <p:nvPicPr>
          <p:cNvPr id="530" name="Google Shape;530;p66"/>
          <p:cNvPicPr preferRelativeResize="0"/>
          <p:nvPr/>
        </p:nvPicPr>
        <p:blipFill>
          <a:blip r:embed="rId3">
            <a:alphaModFix/>
          </a:blip>
          <a:stretch>
            <a:fillRect/>
          </a:stretch>
        </p:blipFill>
        <p:spPr>
          <a:xfrm>
            <a:off x="57700" y="76950"/>
            <a:ext cx="3762375" cy="2084050"/>
          </a:xfrm>
          <a:prstGeom prst="rect">
            <a:avLst/>
          </a:prstGeom>
          <a:noFill/>
          <a:ln>
            <a:noFill/>
          </a:ln>
          <a:effectLst>
            <a:outerShdw blurRad="57150" rotWithShape="0" algn="bl" dir="5400000" dist="19050">
              <a:srgbClr val="000000">
                <a:alpha val="50000"/>
              </a:srgbClr>
            </a:outerShdw>
          </a:effectLst>
        </p:spPr>
      </p:pic>
      <p:sp>
        <p:nvSpPr>
          <p:cNvPr id="531" name="Google Shape;531;p66"/>
          <p:cNvSpPr txBox="1"/>
          <p:nvPr>
            <p:ph type="title"/>
          </p:nvPr>
        </p:nvSpPr>
        <p:spPr>
          <a:xfrm>
            <a:off x="3241425" y="243625"/>
            <a:ext cx="4958400" cy="1478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500"/>
              <a:t>Prince Edward Island</a:t>
            </a:r>
            <a:endParaRPr sz="4500"/>
          </a:p>
        </p:txBody>
      </p:sp>
      <p:pic>
        <p:nvPicPr>
          <p:cNvPr id="532" name="Google Shape;532;p66"/>
          <p:cNvPicPr preferRelativeResize="0"/>
          <p:nvPr/>
        </p:nvPicPr>
        <p:blipFill>
          <a:blip r:embed="rId4">
            <a:alphaModFix/>
          </a:blip>
          <a:stretch>
            <a:fillRect/>
          </a:stretch>
        </p:blipFill>
        <p:spPr>
          <a:xfrm>
            <a:off x="7675575" y="3877372"/>
            <a:ext cx="4456826" cy="2980628"/>
          </a:xfrm>
          <a:prstGeom prst="rect">
            <a:avLst/>
          </a:prstGeom>
          <a:noFill/>
          <a:ln>
            <a:noFill/>
          </a:ln>
        </p:spPr>
      </p:pic>
      <p:sp>
        <p:nvSpPr>
          <p:cNvPr id="533" name="Google Shape;533;p66"/>
          <p:cNvSpPr txBox="1"/>
          <p:nvPr>
            <p:ph idx="1" type="body"/>
          </p:nvPr>
        </p:nvSpPr>
        <p:spPr>
          <a:xfrm>
            <a:off x="268275" y="2077625"/>
            <a:ext cx="7474800" cy="4549500"/>
          </a:xfrm>
          <a:prstGeom prst="rect">
            <a:avLst/>
          </a:prstGeom>
        </p:spPr>
        <p:txBody>
          <a:bodyPr anchorCtr="0" anchor="t" bIns="45700" lIns="91425" spcFirstLastPara="1" rIns="91425" wrap="square" tIns="45700">
            <a:noAutofit/>
          </a:bodyPr>
          <a:lstStyle/>
          <a:p>
            <a:pPr indent="-450850" lvl="0" marL="457200" rtl="0" algn="l">
              <a:spcBef>
                <a:spcPts val="1000"/>
              </a:spcBef>
              <a:spcAft>
                <a:spcPts val="0"/>
              </a:spcAft>
              <a:buSzPts val="3500"/>
              <a:buChar char="•"/>
            </a:pPr>
            <a:r>
              <a:rPr lang="en-US" sz="3500"/>
              <a:t>The natural landscape is defined by mud flats, marshes, and red sand beaches.</a:t>
            </a:r>
            <a:endParaRPr sz="3500"/>
          </a:p>
          <a:p>
            <a:pPr indent="-450850" lvl="0" marL="457200" rtl="0" algn="l">
              <a:spcBef>
                <a:spcPts val="0"/>
              </a:spcBef>
              <a:spcAft>
                <a:spcPts val="0"/>
              </a:spcAft>
              <a:buSzPts val="3500"/>
              <a:buChar char="•"/>
            </a:pPr>
            <a:r>
              <a:rPr lang="en-US" sz="3500"/>
              <a:t>Fertile sea coast </a:t>
            </a:r>
            <a:r>
              <a:rPr lang="en-US" sz="3500"/>
              <a:t>prairies</a:t>
            </a:r>
            <a:r>
              <a:rPr lang="en-US" sz="3500"/>
              <a:t> are reclaimed by the sea and used for farmland.</a:t>
            </a:r>
            <a:endParaRPr sz="3500"/>
          </a:p>
          <a:p>
            <a:pPr indent="-457200" lvl="0" marL="457200" rtl="0" algn="l">
              <a:spcBef>
                <a:spcPts val="0"/>
              </a:spcBef>
              <a:spcAft>
                <a:spcPts val="0"/>
              </a:spcAft>
              <a:buSzPts val="3600"/>
              <a:buChar char="•"/>
            </a:pPr>
            <a:r>
              <a:t/>
            </a:r>
            <a:endParaRPr sz="3600"/>
          </a:p>
        </p:txBody>
      </p:sp>
      <p:pic>
        <p:nvPicPr>
          <p:cNvPr id="534" name="Google Shape;534;p66"/>
          <p:cNvPicPr preferRelativeResize="0"/>
          <p:nvPr/>
        </p:nvPicPr>
        <p:blipFill>
          <a:blip r:embed="rId5">
            <a:alphaModFix/>
          </a:blip>
          <a:stretch>
            <a:fillRect/>
          </a:stretch>
        </p:blipFill>
        <p:spPr>
          <a:xfrm>
            <a:off x="7675575" y="0"/>
            <a:ext cx="4456824" cy="29432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1142988" y="209893"/>
            <a:ext cx="9906000" cy="1478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Prince Edward Island and </a:t>
            </a:r>
            <a:endParaRPr sz="4000"/>
          </a:p>
          <a:p>
            <a:pPr indent="0" lvl="0" marL="0" rtl="0" algn="ctr">
              <a:spcBef>
                <a:spcPts val="0"/>
              </a:spcBef>
              <a:spcAft>
                <a:spcPts val="0"/>
              </a:spcAft>
              <a:buNone/>
            </a:pPr>
            <a:r>
              <a:rPr lang="en-US" sz="4000"/>
              <a:t>Sustainability</a:t>
            </a:r>
            <a:endParaRPr sz="4000"/>
          </a:p>
        </p:txBody>
      </p:sp>
      <p:sp>
        <p:nvSpPr>
          <p:cNvPr id="540" name="Google Shape;540;p67"/>
          <p:cNvSpPr txBox="1"/>
          <p:nvPr>
            <p:ph idx="1" type="body"/>
          </p:nvPr>
        </p:nvSpPr>
        <p:spPr>
          <a:xfrm>
            <a:off x="1052587" y="1688612"/>
            <a:ext cx="9906000" cy="3541800"/>
          </a:xfrm>
          <a:prstGeom prst="rect">
            <a:avLst/>
          </a:prstGeom>
        </p:spPr>
        <p:txBody>
          <a:bodyPr anchorCtr="0" anchor="t" bIns="45700" lIns="91425" spcFirstLastPara="1" rIns="91425" wrap="square" tIns="45700">
            <a:noAutofit/>
          </a:bodyPr>
          <a:lstStyle/>
          <a:p>
            <a:pPr indent="-419100" lvl="0" marL="457200" rtl="0" algn="l">
              <a:spcBef>
                <a:spcPts val="1000"/>
              </a:spcBef>
              <a:spcAft>
                <a:spcPts val="0"/>
              </a:spcAft>
              <a:buSzPts val="3000"/>
              <a:buChar char="•"/>
            </a:pPr>
            <a:r>
              <a:rPr lang="en-US" sz="3000"/>
              <a:t>The 9 mile long Confederation Bridge connects the island to New Brunswick </a:t>
            </a:r>
            <a:endParaRPr sz="3000"/>
          </a:p>
          <a:p>
            <a:pPr indent="-419100" lvl="2" marL="1371600" rtl="0" algn="l">
              <a:spcBef>
                <a:spcPts val="0"/>
              </a:spcBef>
              <a:spcAft>
                <a:spcPts val="0"/>
              </a:spcAft>
              <a:buSzPts val="3000"/>
              <a:buChar char="•"/>
            </a:pPr>
            <a:r>
              <a:rPr lang="en-US" sz="3000"/>
              <a:t>The construction of the Bridge was done with consideration to </a:t>
            </a:r>
            <a:r>
              <a:rPr lang="en-US" sz="3000"/>
              <a:t>terrestrial</a:t>
            </a:r>
            <a:r>
              <a:rPr lang="en-US" sz="3000"/>
              <a:t> and aquatic life.</a:t>
            </a:r>
            <a:endParaRPr sz="3000"/>
          </a:p>
          <a:p>
            <a:pPr indent="-419100" lvl="0" marL="457200" rtl="0" algn="l">
              <a:spcBef>
                <a:spcPts val="0"/>
              </a:spcBef>
              <a:spcAft>
                <a:spcPts val="0"/>
              </a:spcAft>
              <a:buSzPts val="3000"/>
              <a:buChar char="•"/>
            </a:pPr>
            <a:r>
              <a:rPr lang="en-US" sz="3000"/>
              <a:t>The provence is nicknamed the “Green Provence” due to its </a:t>
            </a:r>
            <a:r>
              <a:rPr lang="en-US" sz="3000"/>
              <a:t>environmental</a:t>
            </a:r>
            <a:r>
              <a:rPr lang="en-US" sz="3000"/>
              <a:t> initiatives such as endorsing wind turbines, biomass energy production, and high levels of recycling.</a:t>
            </a:r>
            <a:endParaRPr sz="3000"/>
          </a:p>
          <a:p>
            <a:pPr indent="0" lvl="0" marL="0" rtl="0" algn="l">
              <a:spcBef>
                <a:spcPts val="1000"/>
              </a:spcBef>
              <a:spcAft>
                <a:spcPts val="0"/>
              </a:spcAft>
              <a:buNone/>
            </a:pPr>
            <a:r>
              <a:t/>
            </a:r>
            <a:endParaRPr sz="3000"/>
          </a:p>
          <a:p>
            <a:pPr indent="0" lvl="0" marL="0" rtl="0" algn="l">
              <a:spcBef>
                <a:spcPts val="1000"/>
              </a:spcBef>
              <a:spcAft>
                <a:spcPts val="0"/>
              </a:spcAft>
              <a:buNone/>
            </a:pPr>
            <a:r>
              <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3"/>
          <p:cNvSpPr txBox="1"/>
          <p:nvPr>
            <p:ph type="title"/>
          </p:nvPr>
        </p:nvSpPr>
        <p:spPr>
          <a:xfrm>
            <a:off x="1837150" y="108725"/>
            <a:ext cx="6752100" cy="891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5000"/>
              <a:t>Climate</a:t>
            </a:r>
            <a:endParaRPr sz="5000"/>
          </a:p>
        </p:txBody>
      </p:sp>
      <p:sp>
        <p:nvSpPr>
          <p:cNvPr id="260" name="Google Shape;260;p23"/>
          <p:cNvSpPr txBox="1"/>
          <p:nvPr>
            <p:ph idx="1" type="body"/>
          </p:nvPr>
        </p:nvSpPr>
        <p:spPr>
          <a:xfrm>
            <a:off x="935425" y="942600"/>
            <a:ext cx="10857000" cy="566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600">
                <a:solidFill>
                  <a:srgbClr val="000000"/>
                </a:solidFill>
              </a:rPr>
              <a:t>Summer</a:t>
            </a:r>
            <a:r>
              <a:rPr lang="en-US" sz="2600"/>
              <a:t> (Late June, July, August)</a:t>
            </a:r>
            <a:endParaRPr sz="2600"/>
          </a:p>
          <a:p>
            <a:pPr indent="0" lvl="0" marL="0" rtl="0" algn="l">
              <a:spcBef>
                <a:spcPts val="1000"/>
              </a:spcBef>
              <a:spcAft>
                <a:spcPts val="0"/>
              </a:spcAft>
              <a:buNone/>
            </a:pPr>
            <a:r>
              <a:rPr lang="en-US" sz="2600"/>
              <a:t>*Average temperature 80-85 ℉</a:t>
            </a:r>
            <a:endParaRPr sz="2600"/>
          </a:p>
          <a:p>
            <a:pPr indent="0" lvl="0" marL="0" rtl="0" algn="l">
              <a:spcBef>
                <a:spcPts val="1000"/>
              </a:spcBef>
              <a:spcAft>
                <a:spcPts val="0"/>
              </a:spcAft>
              <a:buNone/>
            </a:pPr>
            <a:r>
              <a:rPr b="1" lang="en-US" sz="2600">
                <a:solidFill>
                  <a:srgbClr val="000000"/>
                </a:solidFill>
              </a:rPr>
              <a:t>Fall </a:t>
            </a:r>
            <a:r>
              <a:rPr lang="en-US" sz="2600"/>
              <a:t>(September through early November)</a:t>
            </a:r>
            <a:endParaRPr sz="2600"/>
          </a:p>
          <a:p>
            <a:pPr indent="0" lvl="0" marL="0" rtl="0" algn="l">
              <a:spcBef>
                <a:spcPts val="1000"/>
              </a:spcBef>
              <a:spcAft>
                <a:spcPts val="0"/>
              </a:spcAft>
              <a:buNone/>
            </a:pPr>
            <a:r>
              <a:rPr lang="en-US" sz="2600"/>
              <a:t>*Avg. temp. 45-50 degrees ℉</a:t>
            </a:r>
            <a:endParaRPr sz="2600"/>
          </a:p>
          <a:p>
            <a:pPr indent="0" lvl="0" marL="0" rtl="0" algn="l">
              <a:spcBef>
                <a:spcPts val="1000"/>
              </a:spcBef>
              <a:spcAft>
                <a:spcPts val="0"/>
              </a:spcAft>
              <a:buNone/>
            </a:pPr>
            <a:r>
              <a:rPr b="1" lang="en-US" sz="2600">
                <a:solidFill>
                  <a:srgbClr val="000000"/>
                </a:solidFill>
              </a:rPr>
              <a:t>Winter</a:t>
            </a:r>
            <a:r>
              <a:rPr lang="en-US" sz="2600"/>
              <a:t> (mid-November through end of March)</a:t>
            </a:r>
            <a:endParaRPr sz="2600"/>
          </a:p>
          <a:p>
            <a:pPr indent="0" lvl="0" marL="0" rtl="0" algn="l">
              <a:spcBef>
                <a:spcPts val="1000"/>
              </a:spcBef>
              <a:spcAft>
                <a:spcPts val="0"/>
              </a:spcAft>
              <a:buNone/>
            </a:pPr>
            <a:r>
              <a:rPr lang="en-US" sz="2600"/>
              <a:t>*Avg. temp. 45-50 ℉</a:t>
            </a:r>
            <a:endParaRPr sz="2600"/>
          </a:p>
          <a:p>
            <a:pPr indent="0" lvl="0" marL="0" rtl="0" algn="l">
              <a:spcBef>
                <a:spcPts val="1000"/>
              </a:spcBef>
              <a:spcAft>
                <a:spcPts val="0"/>
              </a:spcAft>
              <a:buNone/>
            </a:pPr>
            <a:r>
              <a:rPr lang="en-US" sz="2600"/>
              <a:t>*Snowfall: Southern New England snowfall averages around 35 inches per year while the upper mountainous regions often receive over 100 inches annually</a:t>
            </a:r>
            <a:endParaRPr sz="2600"/>
          </a:p>
          <a:p>
            <a:pPr indent="0" lvl="0" marL="0" rtl="0" algn="l">
              <a:spcBef>
                <a:spcPts val="1000"/>
              </a:spcBef>
              <a:spcAft>
                <a:spcPts val="0"/>
              </a:spcAft>
              <a:buNone/>
            </a:pPr>
            <a:r>
              <a:rPr b="1" lang="en-US" sz="2600">
                <a:solidFill>
                  <a:srgbClr val="000000"/>
                </a:solidFill>
              </a:rPr>
              <a:t>Spring </a:t>
            </a:r>
            <a:r>
              <a:rPr lang="en-US" sz="2600"/>
              <a:t>(April, May, early  June)</a:t>
            </a:r>
            <a:endParaRPr sz="2600"/>
          </a:p>
          <a:p>
            <a:pPr indent="0" lvl="0" marL="0" rtl="0" algn="l">
              <a:spcBef>
                <a:spcPts val="1000"/>
              </a:spcBef>
              <a:spcAft>
                <a:spcPts val="0"/>
              </a:spcAft>
              <a:buNone/>
            </a:pPr>
            <a:r>
              <a:rPr lang="en-US" sz="2600"/>
              <a:t>*Avg. temp. 40-60 ℉</a:t>
            </a:r>
            <a:endParaRPr sz="2600"/>
          </a:p>
        </p:txBody>
      </p:sp>
      <p:pic>
        <p:nvPicPr>
          <p:cNvPr id="261" name="Google Shape;261;p23"/>
          <p:cNvPicPr preferRelativeResize="0"/>
          <p:nvPr/>
        </p:nvPicPr>
        <p:blipFill>
          <a:blip r:embed="rId3">
            <a:alphaModFix/>
          </a:blip>
          <a:stretch>
            <a:fillRect/>
          </a:stretch>
        </p:blipFill>
        <p:spPr>
          <a:xfrm>
            <a:off x="8675900" y="156800"/>
            <a:ext cx="3253726" cy="3253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8"/>
          <p:cNvSpPr txBox="1"/>
          <p:nvPr>
            <p:ph type="title"/>
          </p:nvPr>
        </p:nvSpPr>
        <p:spPr>
          <a:xfrm>
            <a:off x="1141413" y="61851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68"/>
          <p:cNvSpPr txBox="1"/>
          <p:nvPr>
            <p:ph idx="1" type="body"/>
          </p:nvPr>
        </p:nvSpPr>
        <p:spPr>
          <a:xfrm>
            <a:off x="1141412" y="2249487"/>
            <a:ext cx="9906000" cy="3541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47" name="Google Shape;547;p68"/>
          <p:cNvPicPr preferRelativeResize="0"/>
          <p:nvPr/>
        </p:nvPicPr>
        <p:blipFill>
          <a:blip r:embed="rId3">
            <a:alphaModFix/>
          </a:blip>
          <a:stretch>
            <a:fillRect/>
          </a:stretch>
        </p:blipFill>
        <p:spPr>
          <a:xfrm>
            <a:off x="479700" y="0"/>
            <a:ext cx="10996778" cy="685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9"/>
          <p:cNvSpPr txBox="1"/>
          <p:nvPr>
            <p:ph type="title"/>
          </p:nvPr>
        </p:nvSpPr>
        <p:spPr>
          <a:xfrm>
            <a:off x="1142988" y="129568"/>
            <a:ext cx="9906000" cy="1478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Prince Edward Island and </a:t>
            </a:r>
            <a:r>
              <a:rPr i="1" lang="en-US"/>
              <a:t>Anne of Green Gables</a:t>
            </a:r>
            <a:endParaRPr i="1"/>
          </a:p>
        </p:txBody>
      </p:sp>
      <p:sp>
        <p:nvSpPr>
          <p:cNvPr id="553" name="Google Shape;553;p69"/>
          <p:cNvSpPr txBox="1"/>
          <p:nvPr>
            <p:ph idx="1" type="body"/>
          </p:nvPr>
        </p:nvSpPr>
        <p:spPr>
          <a:xfrm>
            <a:off x="1143000" y="1224275"/>
            <a:ext cx="9906000" cy="5384400"/>
          </a:xfrm>
          <a:prstGeom prst="rect">
            <a:avLst/>
          </a:prstGeom>
        </p:spPr>
        <p:txBody>
          <a:bodyPr anchorCtr="0" anchor="t" bIns="45700" lIns="91425" spcFirstLastPara="1" rIns="91425" wrap="square" tIns="45700">
            <a:noAutofit/>
          </a:bodyPr>
          <a:lstStyle/>
          <a:p>
            <a:pPr indent="-371475" lvl="0" marL="457200" rtl="0" algn="l">
              <a:spcBef>
                <a:spcPts val="1000"/>
              </a:spcBef>
              <a:spcAft>
                <a:spcPts val="0"/>
              </a:spcAft>
              <a:buSzPts val="2250"/>
              <a:buChar char="•"/>
            </a:pPr>
            <a:r>
              <a:rPr lang="en-US"/>
              <a:t>One of the most famous people from PEI is author Lucy Maud Montgomery, a prolific author</a:t>
            </a:r>
            <a:endParaRPr/>
          </a:p>
          <a:p>
            <a:pPr indent="-371475" lvl="0" marL="457200" rtl="0" algn="l">
              <a:spcBef>
                <a:spcPts val="0"/>
              </a:spcBef>
              <a:spcAft>
                <a:spcPts val="0"/>
              </a:spcAft>
              <a:buSzPts val="2250"/>
              <a:buChar char="•"/>
            </a:pPr>
            <a:r>
              <a:rPr lang="en-US"/>
              <a:t>In 1908, author L. M. Montgomery published </a:t>
            </a:r>
            <a:r>
              <a:rPr i="1" lang="en-US"/>
              <a:t>Anne of Green Gables</a:t>
            </a:r>
            <a:r>
              <a:rPr lang="en-US"/>
              <a:t>, the first novel in what became a series of eight novels that chronicled the life of Anne Shirley and her family on PEI</a:t>
            </a:r>
            <a:endParaRPr/>
          </a:p>
          <a:p>
            <a:pPr indent="-371475" lvl="0" marL="457200" rtl="0" algn="l">
              <a:spcBef>
                <a:spcPts val="0"/>
              </a:spcBef>
              <a:spcAft>
                <a:spcPts val="0"/>
              </a:spcAft>
              <a:buSzPts val="2250"/>
              <a:buChar char="•"/>
            </a:pPr>
            <a:r>
              <a:rPr lang="en-US"/>
              <a:t>L. M. Montgomery was heavily  inspired by PEI and described the island extensively in all her works </a:t>
            </a:r>
            <a:endParaRPr/>
          </a:p>
          <a:p>
            <a:pPr indent="-371475" lvl="0" marL="457200" rtl="0" algn="l">
              <a:spcBef>
                <a:spcPts val="0"/>
              </a:spcBef>
              <a:spcAft>
                <a:spcPts val="0"/>
              </a:spcAft>
              <a:buSzPts val="2250"/>
              <a:buChar char="•"/>
            </a:pPr>
            <a:r>
              <a:rPr lang="en-US"/>
              <a:t>The </a:t>
            </a:r>
            <a:r>
              <a:rPr i="1" lang="en-US"/>
              <a:t>Anne of Green Gables</a:t>
            </a:r>
            <a:r>
              <a:rPr lang="en-US"/>
              <a:t> series became a literary phenomenon across the world</a:t>
            </a:r>
            <a:endParaRPr/>
          </a:p>
          <a:p>
            <a:pPr indent="-371475" lvl="0" marL="457200" rtl="0" algn="l">
              <a:spcBef>
                <a:spcPts val="0"/>
              </a:spcBef>
              <a:spcAft>
                <a:spcPts val="0"/>
              </a:spcAft>
              <a:buSzPts val="2250"/>
              <a:buChar char="•"/>
            </a:pPr>
            <a:r>
              <a:rPr lang="en-US"/>
              <a:t>Today people continue to visit PEI to pay homage to L.M. Montgomery and her work </a:t>
            </a:r>
            <a:endParaRPr/>
          </a:p>
          <a:p>
            <a:pPr indent="-371475" lvl="0" marL="457200" rtl="0" algn="l">
              <a:spcBef>
                <a:spcPts val="0"/>
              </a:spcBef>
              <a:spcAft>
                <a:spcPts val="0"/>
              </a:spcAft>
              <a:buSzPts val="2250"/>
              <a:buChar char="•"/>
            </a:pPr>
            <a:r>
              <a:rPr lang="en-US"/>
              <a:t>An </a:t>
            </a:r>
            <a:r>
              <a:rPr i="1" lang="en-US"/>
              <a:t>Anne of Green Gables</a:t>
            </a:r>
            <a:r>
              <a:rPr lang="en-US"/>
              <a:t> series is currently streaming on Netflix</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Google Shape;558;p70"/>
          <p:cNvPicPr preferRelativeResize="0"/>
          <p:nvPr/>
        </p:nvPicPr>
        <p:blipFill>
          <a:blip r:embed="rId3">
            <a:alphaModFix/>
          </a:blip>
          <a:stretch>
            <a:fillRect/>
          </a:stretch>
        </p:blipFill>
        <p:spPr>
          <a:xfrm>
            <a:off x="1650550" y="576263"/>
            <a:ext cx="3429000" cy="5705475"/>
          </a:xfrm>
          <a:prstGeom prst="rect">
            <a:avLst/>
          </a:prstGeom>
          <a:noFill/>
          <a:ln>
            <a:noFill/>
          </a:ln>
        </p:spPr>
      </p:pic>
      <p:pic>
        <p:nvPicPr>
          <p:cNvPr id="559" name="Google Shape;559;p70"/>
          <p:cNvPicPr preferRelativeResize="0"/>
          <p:nvPr/>
        </p:nvPicPr>
        <p:blipFill>
          <a:blip r:embed="rId4">
            <a:alphaModFix/>
          </a:blip>
          <a:stretch>
            <a:fillRect/>
          </a:stretch>
        </p:blipFill>
        <p:spPr>
          <a:xfrm>
            <a:off x="6807625" y="607425"/>
            <a:ext cx="3429000" cy="5643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71"/>
          <p:cNvSpPr txBox="1"/>
          <p:nvPr>
            <p:ph type="title"/>
          </p:nvPr>
        </p:nvSpPr>
        <p:spPr>
          <a:xfrm>
            <a:off x="1942900" y="707600"/>
            <a:ext cx="6723300" cy="1478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5000"/>
              <a:t>Essay Question</a:t>
            </a:r>
            <a:endParaRPr sz="5000"/>
          </a:p>
        </p:txBody>
      </p:sp>
      <p:sp>
        <p:nvSpPr>
          <p:cNvPr id="565" name="Google Shape;565;p71"/>
          <p:cNvSpPr txBox="1"/>
          <p:nvPr>
            <p:ph idx="1" type="body"/>
          </p:nvPr>
        </p:nvSpPr>
        <p:spPr>
          <a:xfrm>
            <a:off x="3058675" y="2855425"/>
            <a:ext cx="6867600" cy="3541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500"/>
              <a:t>What led to the collapse of the fishing industry in the Atlantic provinces and what industries have the Atlantic provinces turned to in response?</a:t>
            </a:r>
            <a:endParaRPr sz="3500"/>
          </a:p>
        </p:txBody>
      </p:sp>
      <p:pic>
        <p:nvPicPr>
          <p:cNvPr id="566" name="Google Shape;566;p71"/>
          <p:cNvPicPr preferRelativeResize="0"/>
          <p:nvPr/>
        </p:nvPicPr>
        <p:blipFill>
          <a:blip r:embed="rId3">
            <a:alphaModFix/>
          </a:blip>
          <a:stretch>
            <a:fillRect/>
          </a:stretch>
        </p:blipFill>
        <p:spPr>
          <a:xfrm>
            <a:off x="113600" y="38475"/>
            <a:ext cx="2579574" cy="2816950"/>
          </a:xfrm>
          <a:prstGeom prst="rect">
            <a:avLst/>
          </a:prstGeom>
          <a:noFill/>
          <a:ln>
            <a:noFill/>
          </a:ln>
        </p:spPr>
      </p:pic>
      <p:pic>
        <p:nvPicPr>
          <p:cNvPr id="567" name="Google Shape;567;p71"/>
          <p:cNvPicPr preferRelativeResize="0"/>
          <p:nvPr/>
        </p:nvPicPr>
        <p:blipFill>
          <a:blip r:embed="rId4">
            <a:alphaModFix/>
          </a:blip>
          <a:stretch>
            <a:fillRect/>
          </a:stretch>
        </p:blipFill>
        <p:spPr>
          <a:xfrm>
            <a:off x="7829475" y="94500"/>
            <a:ext cx="4314424" cy="2760924"/>
          </a:xfrm>
          <a:prstGeom prst="rect">
            <a:avLst/>
          </a:prstGeom>
          <a:noFill/>
          <a:ln>
            <a:noFill/>
          </a:ln>
        </p:spPr>
      </p:pic>
      <p:pic>
        <p:nvPicPr>
          <p:cNvPr id="568" name="Google Shape;568;p71"/>
          <p:cNvPicPr preferRelativeResize="0"/>
          <p:nvPr/>
        </p:nvPicPr>
        <p:blipFill>
          <a:blip r:embed="rId5">
            <a:alphaModFix/>
          </a:blip>
          <a:stretch>
            <a:fillRect/>
          </a:stretch>
        </p:blipFill>
        <p:spPr>
          <a:xfrm>
            <a:off x="9409200" y="4588025"/>
            <a:ext cx="2682875" cy="2183425"/>
          </a:xfrm>
          <a:prstGeom prst="rect">
            <a:avLst/>
          </a:prstGeom>
          <a:noFill/>
          <a:ln>
            <a:noFill/>
          </a:ln>
        </p:spPr>
      </p:pic>
      <p:pic>
        <p:nvPicPr>
          <p:cNvPr id="569" name="Google Shape;569;p71"/>
          <p:cNvPicPr preferRelativeResize="0"/>
          <p:nvPr/>
        </p:nvPicPr>
        <p:blipFill>
          <a:blip r:embed="rId6">
            <a:alphaModFix/>
          </a:blip>
          <a:stretch>
            <a:fillRect/>
          </a:stretch>
        </p:blipFill>
        <p:spPr>
          <a:xfrm>
            <a:off x="171650" y="4684225"/>
            <a:ext cx="2753875" cy="2087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1141425" y="618522"/>
            <a:ext cx="9906000" cy="8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Sources</a:t>
            </a:r>
            <a:endParaRPr/>
          </a:p>
          <a:p>
            <a:pPr indent="0" lvl="0" marL="0" rtl="0" algn="l">
              <a:spcBef>
                <a:spcPts val="0"/>
              </a:spcBef>
              <a:spcAft>
                <a:spcPts val="0"/>
              </a:spcAft>
              <a:buNone/>
            </a:pPr>
            <a:r>
              <a:t/>
            </a:r>
            <a:endParaRPr/>
          </a:p>
        </p:txBody>
      </p:sp>
      <p:sp>
        <p:nvSpPr>
          <p:cNvPr id="575" name="Google Shape;575;p72"/>
          <p:cNvSpPr txBox="1"/>
          <p:nvPr>
            <p:ph idx="1" type="body"/>
          </p:nvPr>
        </p:nvSpPr>
        <p:spPr>
          <a:xfrm>
            <a:off x="1143000" y="1129625"/>
            <a:ext cx="9906000" cy="5447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“A Newfoundland Language Lesson with Mark Critch, Candice Walsh and Travel Yourself.” </a:t>
            </a:r>
            <a:endParaRPr sz="1700"/>
          </a:p>
          <a:p>
            <a:pPr indent="457200" lvl="0" marL="457200" rtl="0" algn="l">
              <a:spcBef>
                <a:spcPts val="1000"/>
              </a:spcBef>
              <a:spcAft>
                <a:spcPts val="0"/>
              </a:spcAft>
              <a:buNone/>
            </a:pPr>
            <a:r>
              <a:rPr i="1" lang="en-US" sz="1700"/>
              <a:t>YouTube</a:t>
            </a:r>
            <a:r>
              <a:rPr lang="en-US" sz="1700"/>
              <a:t>, uploaded by Cailin O'Neil, 26 April, 2011, </a:t>
            </a:r>
            <a:endParaRPr sz="1700"/>
          </a:p>
          <a:p>
            <a:pPr indent="457200" lvl="0" marL="457200" rtl="0" algn="l">
              <a:spcBef>
                <a:spcPts val="1000"/>
              </a:spcBef>
              <a:spcAft>
                <a:spcPts val="0"/>
              </a:spcAft>
              <a:buNone/>
            </a:pPr>
            <a:r>
              <a:rPr lang="en-US" sz="1700" u="sng">
                <a:hlinkClick r:id="rId3"/>
              </a:rPr>
              <a:t>https://www.youtube.com/watch?v=zqLuIXwsLDw&amp;t=134s</a:t>
            </a:r>
            <a:r>
              <a:rPr lang="en-US" sz="1700"/>
              <a:t>.</a:t>
            </a:r>
            <a:endParaRPr sz="1700"/>
          </a:p>
          <a:p>
            <a:pPr indent="0" lvl="0" marL="0" rtl="0" algn="l">
              <a:spcBef>
                <a:spcPts val="1000"/>
              </a:spcBef>
              <a:spcAft>
                <a:spcPts val="0"/>
              </a:spcAft>
              <a:buNone/>
            </a:pPr>
            <a:r>
              <a:rPr lang="en-US" sz="1700"/>
              <a:t>Mayda, Chris.</a:t>
            </a:r>
            <a:r>
              <a:rPr i="1" lang="en-US" sz="1700"/>
              <a:t> A Regional Geography of the United States and Canada Toward a Sustainable </a:t>
            </a:r>
            <a:endParaRPr i="1" sz="1700"/>
          </a:p>
          <a:p>
            <a:pPr indent="457200" lvl="0" marL="457200" rtl="0" algn="l">
              <a:spcBef>
                <a:spcPts val="1000"/>
              </a:spcBef>
              <a:spcAft>
                <a:spcPts val="0"/>
              </a:spcAft>
              <a:buClr>
                <a:schemeClr val="dk1"/>
              </a:buClr>
              <a:buSzPts val="1100"/>
              <a:buFont typeface="Arial"/>
              <a:buNone/>
            </a:pPr>
            <a:r>
              <a:rPr i="1" lang="en-US" sz="1700"/>
              <a:t>Future.</a:t>
            </a:r>
            <a:r>
              <a:rPr lang="en-US" sz="1700"/>
              <a:t> Rowman &amp; Littlefield, 2013.</a:t>
            </a:r>
            <a:endParaRPr sz="1700"/>
          </a:p>
          <a:p>
            <a:pPr indent="0" lvl="0" marL="0" rtl="0" algn="l">
              <a:spcBef>
                <a:spcPts val="1000"/>
              </a:spcBef>
              <a:spcAft>
                <a:spcPts val="0"/>
              </a:spcAft>
              <a:buNone/>
            </a:pPr>
            <a:r>
              <a:rPr lang="en-US" sz="1700"/>
              <a:t>Parry, Caroline. Biography of L.M. Montgomery. </a:t>
            </a:r>
            <a:r>
              <a:rPr i="1" lang="en-US" sz="1700"/>
              <a:t>Anne of Green Gables</a:t>
            </a:r>
            <a:r>
              <a:rPr lang="en-US" sz="1700"/>
              <a:t>,   by L. M. Montgomery, 1908, </a:t>
            </a:r>
            <a:endParaRPr sz="1700"/>
          </a:p>
          <a:p>
            <a:pPr indent="457200" lvl="0" marL="0" rtl="0" algn="l">
              <a:spcBef>
                <a:spcPts val="1000"/>
              </a:spcBef>
              <a:spcAft>
                <a:spcPts val="0"/>
              </a:spcAft>
              <a:buClr>
                <a:schemeClr val="dk1"/>
              </a:buClr>
              <a:buSzPts val="1100"/>
              <a:buFont typeface="Arial"/>
              <a:buNone/>
            </a:pPr>
            <a:r>
              <a:rPr lang="en-US" sz="1700"/>
              <a:t>2nd ed., Bantam, 1998. </a:t>
            </a:r>
            <a:endParaRPr sz="1700"/>
          </a:p>
          <a:p>
            <a:pPr indent="0" lvl="0" marL="0" rtl="0" algn="l">
              <a:spcBef>
                <a:spcPts val="1000"/>
              </a:spcBef>
              <a:spcAft>
                <a:spcPts val="0"/>
              </a:spcAft>
              <a:buClr>
                <a:schemeClr val="dk1"/>
              </a:buClr>
              <a:buSzPts val="1100"/>
              <a:buFont typeface="Arial"/>
              <a:buNone/>
            </a:pPr>
            <a:r>
              <a:rPr lang="en-US" sz="1700"/>
              <a:t>“The Grand Seduction.” I</a:t>
            </a:r>
            <a:r>
              <a:rPr i="1" lang="en-US" sz="1700"/>
              <a:t>MDb</a:t>
            </a:r>
            <a:r>
              <a:rPr lang="en-US" sz="1700"/>
              <a:t>, 2013, https://www.imdb.com/title/tt2319580/?ref_=nv_sr_1. </a:t>
            </a:r>
            <a:endParaRPr sz="1700"/>
          </a:p>
          <a:p>
            <a:pPr indent="0" lvl="0" marL="0" rtl="0" algn="l">
              <a:spcBef>
                <a:spcPts val="1000"/>
              </a:spcBef>
              <a:spcAft>
                <a:spcPts val="0"/>
              </a:spcAft>
              <a:buNone/>
            </a:pPr>
            <a:r>
              <a:rPr lang="en-US" sz="1700"/>
              <a:t>“THE GRAND SEDUCTION - OFFICIAL UK AND IRISH TRAILER [HD].” </a:t>
            </a:r>
            <a:r>
              <a:rPr i="1" lang="en-US" sz="1700"/>
              <a:t>YouTube,</a:t>
            </a:r>
            <a:r>
              <a:rPr lang="en-US" sz="1700"/>
              <a:t> Entertainment One </a:t>
            </a:r>
            <a:endParaRPr sz="1700"/>
          </a:p>
          <a:p>
            <a:pPr indent="457200" lvl="0" marL="0" rtl="0" algn="l">
              <a:spcBef>
                <a:spcPts val="1000"/>
              </a:spcBef>
              <a:spcAft>
                <a:spcPts val="0"/>
              </a:spcAft>
              <a:buClr>
                <a:schemeClr val="dk1"/>
              </a:buClr>
              <a:buSzPts val="1100"/>
              <a:buFont typeface="Arial"/>
              <a:buNone/>
            </a:pPr>
            <a:r>
              <a:rPr lang="en-US" sz="1700"/>
              <a:t>UK, 9 June, 2014, https://www.youtube.com/watch?time_continue=4&amp;v=q17Vgb9HrSY. </a:t>
            </a:r>
            <a:endParaRPr sz="1700"/>
          </a:p>
          <a:p>
            <a:pPr indent="0" lvl="0" marL="0" rtl="0" algn="l">
              <a:spcBef>
                <a:spcPts val="1000"/>
              </a:spcBef>
              <a:spcAft>
                <a:spcPts val="0"/>
              </a:spcAft>
              <a:buNone/>
            </a:pPr>
            <a:r>
              <a:rPr lang="en-US" sz="1700"/>
              <a:t>“The Night Pat Murphy Died-Great Big Sea.” </a:t>
            </a:r>
            <a:r>
              <a:rPr i="1" lang="en-US" sz="1700"/>
              <a:t>YouTube</a:t>
            </a:r>
            <a:r>
              <a:rPr lang="en-US" sz="1700"/>
              <a:t>, uploaded by  CTCeltics, 23 August, 2009, </a:t>
            </a:r>
            <a:endParaRPr sz="1700"/>
          </a:p>
          <a:p>
            <a:pPr indent="457200" lvl="0" marL="457200" rtl="0" algn="l">
              <a:spcBef>
                <a:spcPts val="1000"/>
              </a:spcBef>
              <a:spcAft>
                <a:spcPts val="0"/>
              </a:spcAft>
              <a:buClr>
                <a:schemeClr val="dk1"/>
              </a:buClr>
              <a:buSzPts val="1100"/>
              <a:buFont typeface="Arial"/>
              <a:buNone/>
            </a:pPr>
            <a:r>
              <a:rPr lang="en-US" sz="1700"/>
              <a:t>https://www.youtube.com/watch?v=q7Bsb-8pxG8. </a:t>
            </a:r>
            <a:endParaRPr sz="1700"/>
          </a:p>
          <a:p>
            <a:pPr indent="457200" lvl="0" marL="0" rtl="0" algn="l">
              <a:spcBef>
                <a:spcPts val="1000"/>
              </a:spcBef>
              <a:spcAft>
                <a:spcPts val="0"/>
              </a:spcAft>
              <a:buClr>
                <a:srgbClr val="000000"/>
              </a:buClr>
              <a:buSzPts val="1100"/>
              <a:buFont typeface="Arial"/>
              <a:buNone/>
            </a:pPr>
            <a:r>
              <a:t/>
            </a:r>
            <a:endParaRPr sz="1600"/>
          </a:p>
          <a:p>
            <a:pPr indent="0" lvl="0" marL="0" rtl="0" algn="l">
              <a:spcBef>
                <a:spcPts val="1000"/>
              </a:spcBef>
              <a:spcAft>
                <a:spcPts val="0"/>
              </a:spcAft>
              <a:buNone/>
            </a:pPr>
            <a:r>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3"/>
          <p:cNvSpPr txBox="1"/>
          <p:nvPr>
            <p:ph type="title"/>
          </p:nvPr>
        </p:nvSpPr>
        <p:spPr>
          <a:xfrm>
            <a:off x="1143000" y="113823"/>
            <a:ext cx="9906000" cy="1069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Academic Journal Sources </a:t>
            </a:r>
            <a:endParaRPr/>
          </a:p>
        </p:txBody>
      </p:sp>
      <p:sp>
        <p:nvSpPr>
          <p:cNvPr id="581" name="Google Shape;581;p73"/>
          <p:cNvSpPr txBox="1"/>
          <p:nvPr>
            <p:ph idx="1" type="body"/>
          </p:nvPr>
        </p:nvSpPr>
        <p:spPr>
          <a:xfrm>
            <a:off x="1143000" y="1183025"/>
            <a:ext cx="9906000" cy="5236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1500"/>
              <a:t>https://csulb-primo.hosted.exlibrisgroup.com/primo-explore/fulldisplay?docid=TN_proquest851481797&amp;context=PC&amp;vid=01CALS_ULB&amp;lang=en_US&amp;search_scope=PRIMO_CENTRAL&amp;adaptor=primo_central_multiple_fe&amp;tab=articles&amp;query=any,contains,Fishing%20industry&amp;sortby=rank&amp;offset=0</a:t>
            </a:r>
            <a:endParaRPr sz="1500"/>
          </a:p>
          <a:p>
            <a:pPr indent="0" lvl="0" marL="0" rtl="0" algn="l">
              <a:spcBef>
                <a:spcPts val="1000"/>
              </a:spcBef>
              <a:spcAft>
                <a:spcPts val="0"/>
              </a:spcAft>
              <a:buClr>
                <a:schemeClr val="dk1"/>
              </a:buClr>
              <a:buSzPts val="1100"/>
              <a:buFont typeface="Arial"/>
              <a:buNone/>
            </a:pPr>
            <a:r>
              <a:rPr lang="en-US" sz="1500"/>
              <a:t>United states: Those in peril off the sea; new england's fishing industry. (2011, Feb 12). The Economist, 398, 38. Retrieved from http://csulb.idm.oclc.org/login?url=https://search.proquest.com/docview/851481797?accountid=10351 </a:t>
            </a:r>
            <a:endParaRPr sz="1500"/>
          </a:p>
          <a:p>
            <a:pPr indent="0" lvl="0" marL="0" rtl="0" algn="l">
              <a:spcBef>
                <a:spcPts val="1000"/>
              </a:spcBef>
              <a:spcAft>
                <a:spcPts val="0"/>
              </a:spcAft>
              <a:buClr>
                <a:schemeClr val="dk1"/>
              </a:buClr>
              <a:buSzPts val="1100"/>
              <a:buFont typeface="Arial"/>
              <a:buNone/>
            </a:pPr>
            <a:r>
              <a:rPr lang="en-US" sz="1500"/>
              <a:t>New Bedford is the nation's principal fishing port in terms of landed value. To prevent overfishing and to allow fish stocks to rebuild, federal officials set up a new regulation system last year. Many fishermen think the new limits are unreasonably low. Two-thirds of New Bedford's boats have not left harbour since August. </a:t>
            </a:r>
            <a:endParaRPr sz="1500"/>
          </a:p>
          <a:p>
            <a:pPr indent="0" lvl="0" marL="0" rtl="0" algn="l">
              <a:spcBef>
                <a:spcPts val="1000"/>
              </a:spcBef>
              <a:spcAft>
                <a:spcPts val="0"/>
              </a:spcAft>
              <a:buClr>
                <a:schemeClr val="dk1"/>
              </a:buClr>
              <a:buSzPts val="1100"/>
              <a:buFont typeface="Arial"/>
              <a:buNone/>
            </a:pPr>
            <a:r>
              <a:rPr lang="en-US" sz="1500"/>
              <a:t>https://search.proquest.com/docview/213575718?accountid=10351&amp;rfr_id=info%3Axri%2Fsid%3Aprimo</a:t>
            </a:r>
            <a:endParaRPr sz="1500"/>
          </a:p>
          <a:p>
            <a:pPr indent="0" lvl="0" marL="0" rtl="0" algn="l">
              <a:spcBef>
                <a:spcPts val="1000"/>
              </a:spcBef>
              <a:spcAft>
                <a:spcPts val="0"/>
              </a:spcAft>
              <a:buClr>
                <a:schemeClr val="dk1"/>
              </a:buClr>
              <a:buSzPts val="1100"/>
              <a:buFont typeface="Arial"/>
              <a:buNone/>
            </a:pPr>
            <a:r>
              <a:rPr lang="en-US" sz="1500"/>
              <a:t>Greene, K. (2002). Bigger populations needed for sustainable harvests. Science, 296(5571), 1229-30. Retrieved from http://csulb.idm.oclc.org/login?url=https://search.proquest.com/docview/213575718?accountid=10351</a:t>
            </a:r>
            <a:endParaRPr sz="1500"/>
          </a:p>
          <a:p>
            <a:pPr indent="0" lvl="0" marL="0" rtl="0" algn="l">
              <a:spcBef>
                <a:spcPts val="1000"/>
              </a:spcBef>
              <a:spcAft>
                <a:spcPts val="0"/>
              </a:spcAft>
              <a:buClr>
                <a:schemeClr val="dk1"/>
              </a:buClr>
              <a:buSzPts val="1100"/>
              <a:buFont typeface="Arial"/>
              <a:buNone/>
            </a:pPr>
            <a:r>
              <a:rPr lang="en-US" sz="1500"/>
              <a:t>The future of the New England fishing industry rests on the willingness of fishers, environmentalists, scientists, and the courts to find common ground. Scientists hope to replicate the success of a New England Fishery Management Council plan that helped restore the area's scallop industry with similar calculations for the much larger groundfish industry.</a:t>
            </a:r>
            <a:endParaRPr sz="1500"/>
          </a:p>
          <a:p>
            <a:pPr indent="0" lvl="0" marL="0" rtl="0" algn="l">
              <a:spcBef>
                <a:spcPts val="1000"/>
              </a:spcBef>
              <a:spcAft>
                <a:spcPts val="0"/>
              </a:spcAft>
              <a:buClr>
                <a:schemeClr val="dk1"/>
              </a:buClr>
              <a:buSzPts val="1100"/>
              <a:buFont typeface="Arial"/>
              <a:buNone/>
            </a:pPr>
            <a:r>
              <a:t/>
            </a:r>
            <a:endParaRPr sz="1500"/>
          </a:p>
          <a:p>
            <a:pPr indent="0" lvl="0" marL="0" rtl="0" algn="l">
              <a:spcBef>
                <a:spcPts val="1000"/>
              </a:spcBef>
              <a:spcAft>
                <a:spcPts val="0"/>
              </a:spcAft>
              <a:buNone/>
            </a:pPr>
            <a:r>
              <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4"/>
          <p:cNvSpPr txBox="1"/>
          <p:nvPr>
            <p:ph type="title"/>
          </p:nvPr>
        </p:nvSpPr>
        <p:spPr>
          <a:xfrm>
            <a:off x="1227975" y="153900"/>
            <a:ext cx="9906000" cy="914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Ivy League</a:t>
            </a:r>
            <a:endParaRPr/>
          </a:p>
        </p:txBody>
      </p:sp>
      <p:sp>
        <p:nvSpPr>
          <p:cNvPr id="267" name="Google Shape;267;p24"/>
          <p:cNvSpPr txBox="1"/>
          <p:nvPr>
            <p:ph idx="1" type="body"/>
          </p:nvPr>
        </p:nvSpPr>
        <p:spPr>
          <a:xfrm>
            <a:off x="1369994" y="1903236"/>
            <a:ext cx="4649700" cy="823800"/>
          </a:xfrm>
          <a:prstGeom prst="rect">
            <a:avLst/>
          </a:prstGeom>
        </p:spPr>
        <p:txBody>
          <a:bodyPr anchorCtr="0" anchor="b" bIns="45700" lIns="91425" spcFirstLastPara="1" rIns="91425" wrap="square" tIns="45700">
            <a:noAutofit/>
          </a:bodyPr>
          <a:lstStyle/>
          <a:p>
            <a:pPr indent="0" lvl="0" marL="0" rtl="0" algn="ctr">
              <a:spcBef>
                <a:spcPts val="1000"/>
              </a:spcBef>
              <a:spcAft>
                <a:spcPts val="0"/>
              </a:spcAft>
              <a:buNone/>
            </a:pPr>
            <a:r>
              <a:rPr b="1" lang="en-US"/>
              <a:t>Harvard</a:t>
            </a:r>
            <a:endParaRPr b="1"/>
          </a:p>
        </p:txBody>
      </p:sp>
      <p:sp>
        <p:nvSpPr>
          <p:cNvPr id="268" name="Google Shape;268;p24"/>
          <p:cNvSpPr txBox="1"/>
          <p:nvPr>
            <p:ph idx="2" type="body"/>
          </p:nvPr>
        </p:nvSpPr>
        <p:spPr>
          <a:xfrm>
            <a:off x="519399" y="2861800"/>
            <a:ext cx="5500200" cy="271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Harvard University, oldest institution of higher learning in the United States (founded 1636) and one of the nation’s most prestigious. It is one of the private Ivy League schools. The main university campus lies along the Charles River in Cambridge, Massachusetts, a few miles west of downtown Boston.</a:t>
            </a:r>
            <a:endParaRPr sz="2200"/>
          </a:p>
        </p:txBody>
      </p:sp>
      <p:sp>
        <p:nvSpPr>
          <p:cNvPr id="269" name="Google Shape;269;p24"/>
          <p:cNvSpPr txBox="1"/>
          <p:nvPr>
            <p:ph idx="3" type="body"/>
          </p:nvPr>
        </p:nvSpPr>
        <p:spPr>
          <a:xfrm>
            <a:off x="6400700" y="1903226"/>
            <a:ext cx="4646700" cy="689100"/>
          </a:xfrm>
          <a:prstGeom prst="rect">
            <a:avLst/>
          </a:prstGeom>
        </p:spPr>
        <p:txBody>
          <a:bodyPr anchorCtr="0" anchor="b" bIns="45700" lIns="91425" spcFirstLastPara="1" rIns="91425" wrap="square" tIns="45700">
            <a:noAutofit/>
          </a:bodyPr>
          <a:lstStyle/>
          <a:p>
            <a:pPr indent="0" lvl="0" marL="0" rtl="0" algn="ctr">
              <a:spcBef>
                <a:spcPts val="1000"/>
              </a:spcBef>
              <a:spcAft>
                <a:spcPts val="0"/>
              </a:spcAft>
              <a:buNone/>
            </a:pPr>
            <a:r>
              <a:rPr b="1" lang="en-US"/>
              <a:t>Yale </a:t>
            </a:r>
            <a:endParaRPr b="1"/>
          </a:p>
        </p:txBody>
      </p:sp>
      <p:pic>
        <p:nvPicPr>
          <p:cNvPr id="270" name="Google Shape;270;p24"/>
          <p:cNvPicPr preferRelativeResize="0"/>
          <p:nvPr/>
        </p:nvPicPr>
        <p:blipFill>
          <a:blip r:embed="rId3">
            <a:alphaModFix/>
          </a:blip>
          <a:stretch>
            <a:fillRect/>
          </a:stretch>
        </p:blipFill>
        <p:spPr>
          <a:xfrm>
            <a:off x="67325" y="1443013"/>
            <a:ext cx="2861376" cy="1609524"/>
          </a:xfrm>
          <a:prstGeom prst="rect">
            <a:avLst/>
          </a:prstGeom>
          <a:noFill/>
          <a:ln>
            <a:noFill/>
          </a:ln>
        </p:spPr>
      </p:pic>
      <p:sp>
        <p:nvSpPr>
          <p:cNvPr id="271" name="Google Shape;271;p24"/>
          <p:cNvSpPr txBox="1"/>
          <p:nvPr>
            <p:ph idx="4" type="body"/>
          </p:nvPr>
        </p:nvSpPr>
        <p:spPr>
          <a:xfrm>
            <a:off x="6172100" y="2775225"/>
            <a:ext cx="5706900" cy="363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It was founded in 1701 and is the third oldest university in the United States. P</a:t>
            </a:r>
            <a:r>
              <a:rPr lang="en-US" sz="2200"/>
              <a:t>rivate Ivy League school in New Haven, Connecticut. </a:t>
            </a:r>
            <a:r>
              <a:rPr lang="en-US" sz="2200"/>
              <a:t>In 1716 the school was moved to New Haven, and in 1718 it was renamed Yale College in honour of a wealthy British merchant and philanthropist, Elihu Yale, who had made a series of donations to the school</a:t>
            </a:r>
            <a:endParaRPr sz="2200"/>
          </a:p>
        </p:txBody>
      </p:sp>
      <p:pic>
        <p:nvPicPr>
          <p:cNvPr id="272" name="Google Shape;272;p24"/>
          <p:cNvPicPr preferRelativeResize="0"/>
          <p:nvPr/>
        </p:nvPicPr>
        <p:blipFill>
          <a:blip r:embed="rId4">
            <a:alphaModFix/>
          </a:blip>
          <a:stretch>
            <a:fillRect/>
          </a:stretch>
        </p:blipFill>
        <p:spPr>
          <a:xfrm flipH="1">
            <a:off x="6598300" y="1327625"/>
            <a:ext cx="1532875" cy="1609524"/>
          </a:xfrm>
          <a:prstGeom prst="rect">
            <a:avLst/>
          </a:prstGeom>
          <a:noFill/>
          <a:ln>
            <a:noFill/>
          </a:ln>
        </p:spPr>
      </p:pic>
      <p:pic>
        <p:nvPicPr>
          <p:cNvPr id="273" name="Google Shape;273;p24"/>
          <p:cNvPicPr preferRelativeResize="0"/>
          <p:nvPr/>
        </p:nvPicPr>
        <p:blipFill>
          <a:blip r:embed="rId5">
            <a:alphaModFix/>
          </a:blip>
          <a:stretch>
            <a:fillRect/>
          </a:stretch>
        </p:blipFill>
        <p:spPr>
          <a:xfrm>
            <a:off x="9397492" y="1147873"/>
            <a:ext cx="2723058" cy="1713925"/>
          </a:xfrm>
          <a:prstGeom prst="rect">
            <a:avLst/>
          </a:prstGeom>
          <a:noFill/>
          <a:ln>
            <a:noFill/>
          </a:ln>
        </p:spPr>
      </p:pic>
      <p:pic>
        <p:nvPicPr>
          <p:cNvPr id="274" name="Google Shape;274;p24"/>
          <p:cNvPicPr preferRelativeResize="0"/>
          <p:nvPr/>
        </p:nvPicPr>
        <p:blipFill>
          <a:blip r:embed="rId6">
            <a:alphaModFix/>
          </a:blip>
          <a:stretch>
            <a:fillRect/>
          </a:stretch>
        </p:blipFill>
        <p:spPr>
          <a:xfrm>
            <a:off x="4276225" y="1288875"/>
            <a:ext cx="1696350" cy="164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5"/>
          <p:cNvSpPr txBox="1"/>
          <p:nvPr/>
        </p:nvSpPr>
        <p:spPr>
          <a:xfrm>
            <a:off x="3645150" y="213225"/>
            <a:ext cx="44577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500">
                <a:solidFill>
                  <a:schemeClr val="lt1"/>
                </a:solidFill>
                <a:latin typeface="Questrial"/>
                <a:ea typeface="Questrial"/>
                <a:cs typeface="Questrial"/>
                <a:sym typeface="Questrial"/>
              </a:rPr>
              <a:t>NEW ENGLAND</a:t>
            </a:r>
            <a:endParaRPr sz="4500"/>
          </a:p>
        </p:txBody>
      </p:sp>
      <p:sp>
        <p:nvSpPr>
          <p:cNvPr id="280" name="Google Shape;280;p25"/>
          <p:cNvSpPr txBox="1"/>
          <p:nvPr/>
        </p:nvSpPr>
        <p:spPr>
          <a:xfrm>
            <a:off x="-1" y="1075124"/>
            <a:ext cx="11953800" cy="6324900"/>
          </a:xfrm>
          <a:prstGeom prst="rect">
            <a:avLst/>
          </a:prstGeom>
          <a:noFill/>
          <a:ln>
            <a:noFill/>
          </a:ln>
        </p:spPr>
        <p:txBody>
          <a:bodyPr anchorCtr="0" anchor="t" bIns="45700" lIns="91425" spcFirstLastPara="1" rIns="91425" wrap="square" tIns="45700">
            <a:noAutofit/>
          </a:bodyPr>
          <a:lstStyle/>
          <a:p>
            <a:pPr indent="-685800" lvl="0" marL="685800" marR="0" rtl="0" algn="l">
              <a:spcBef>
                <a:spcPts val="0"/>
              </a:spcBef>
              <a:spcAft>
                <a:spcPts val="0"/>
              </a:spcAft>
              <a:buClr>
                <a:schemeClr val="lt1"/>
              </a:buClr>
              <a:buSzPts val="4500"/>
              <a:buFont typeface="Arial"/>
              <a:buChar char="•"/>
            </a:pPr>
            <a:r>
              <a:rPr lang="en-US" sz="4500">
                <a:solidFill>
                  <a:schemeClr val="lt1"/>
                </a:solidFill>
                <a:latin typeface="Questrial"/>
                <a:ea typeface="Questrial"/>
                <a:cs typeface="Questrial"/>
                <a:sym typeface="Questrial"/>
              </a:rPr>
              <a:t>Cape Cod– once named after its abundant cod fishing industry has largely diminished</a:t>
            </a:r>
            <a:endParaRPr/>
          </a:p>
          <a:p>
            <a:pPr indent="-685800" lvl="0" marL="685800" marR="0" rtl="0" algn="l">
              <a:spcBef>
                <a:spcPts val="0"/>
              </a:spcBef>
              <a:spcAft>
                <a:spcPts val="0"/>
              </a:spcAft>
              <a:buClr>
                <a:schemeClr val="lt1"/>
              </a:buClr>
              <a:buSzPts val="4500"/>
              <a:buFont typeface="Arial"/>
              <a:buChar char="•"/>
            </a:pPr>
            <a:r>
              <a:rPr lang="en-US" sz="4500">
                <a:solidFill>
                  <a:schemeClr val="lt1"/>
                </a:solidFill>
                <a:latin typeface="Questrial"/>
                <a:ea typeface="Questrial"/>
                <a:cs typeface="Questrial"/>
                <a:sym typeface="Questrial"/>
              </a:rPr>
              <a:t>Today, its economies are centered in megalopolis’s</a:t>
            </a:r>
            <a:endParaRPr/>
          </a:p>
          <a:p>
            <a:pPr indent="-685800" lvl="0" marL="685800" marR="0" rtl="0" algn="l">
              <a:spcBef>
                <a:spcPts val="0"/>
              </a:spcBef>
              <a:spcAft>
                <a:spcPts val="0"/>
              </a:spcAft>
              <a:buClr>
                <a:schemeClr val="lt1"/>
              </a:buClr>
              <a:buSzPts val="4500"/>
              <a:buFont typeface="Arial"/>
              <a:buChar char="•"/>
            </a:pPr>
            <a:r>
              <a:rPr lang="en-US" sz="4500">
                <a:solidFill>
                  <a:schemeClr val="lt1"/>
                </a:solidFill>
                <a:latin typeface="Questrial"/>
                <a:ea typeface="Questrial"/>
                <a:cs typeface="Questrial"/>
                <a:sym typeface="Questrial"/>
              </a:rPr>
              <a:t>On the periphery, the scenic landscape is a hub of rurality and vacation homes.</a:t>
            </a:r>
            <a:endParaRPr/>
          </a:p>
          <a:p>
            <a:pPr indent="-685800" lvl="0" marL="685800" marR="0" rtl="0" algn="l">
              <a:spcBef>
                <a:spcPts val="0"/>
              </a:spcBef>
              <a:spcAft>
                <a:spcPts val="0"/>
              </a:spcAft>
              <a:buClr>
                <a:schemeClr val="lt1"/>
              </a:buClr>
              <a:buSzPts val="4500"/>
              <a:buFont typeface="Arial"/>
              <a:buChar char="•"/>
            </a:pPr>
            <a:r>
              <a:rPr lang="en-US" sz="4500">
                <a:solidFill>
                  <a:schemeClr val="lt1"/>
                </a:solidFill>
                <a:latin typeface="Questrial"/>
                <a:ea typeface="Questrial"/>
                <a:cs typeface="Questrial"/>
                <a:sym typeface="Questrial"/>
              </a:rPr>
              <a:t>The youth of the region are increasingly leaving due to various push factors.</a:t>
            </a:r>
            <a:endParaRPr/>
          </a:p>
          <a:p>
            <a:pPr indent="-400050" lvl="0" marL="685800" marR="0" rtl="0" algn="l">
              <a:spcBef>
                <a:spcPts val="0"/>
              </a:spcBef>
              <a:spcAft>
                <a:spcPts val="0"/>
              </a:spcAft>
              <a:buClr>
                <a:schemeClr val="lt1"/>
              </a:buClr>
              <a:buSzPts val="4500"/>
              <a:buFont typeface="Arial"/>
              <a:buNone/>
            </a:pPr>
            <a:r>
              <a:t/>
            </a:r>
            <a:endParaRPr sz="4500">
              <a:solidFill>
                <a:schemeClr val="lt1"/>
              </a:solidFill>
              <a:latin typeface="Questrial"/>
              <a:ea typeface="Questrial"/>
              <a:cs typeface="Questrial"/>
              <a:sym typeface="Quest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6"/>
          <p:cNvSpPr txBox="1"/>
          <p:nvPr/>
        </p:nvSpPr>
        <p:spPr>
          <a:xfrm>
            <a:off x="2007675" y="331675"/>
            <a:ext cx="7977300" cy="9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chemeClr val="lt1"/>
                </a:solidFill>
              </a:rPr>
              <a:t>Northern New England: Vermont</a:t>
            </a:r>
            <a:endParaRPr sz="4000">
              <a:solidFill>
                <a:schemeClr val="lt1"/>
              </a:solidFill>
            </a:endParaRPr>
          </a:p>
        </p:txBody>
      </p:sp>
      <p:sp>
        <p:nvSpPr>
          <p:cNvPr id="286" name="Google Shape;286;p26"/>
          <p:cNvSpPr txBox="1"/>
          <p:nvPr/>
        </p:nvSpPr>
        <p:spPr>
          <a:xfrm>
            <a:off x="977175" y="1450975"/>
            <a:ext cx="9778800" cy="51702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Char char="●"/>
            </a:pPr>
            <a:r>
              <a:rPr i="1" lang="en-US" sz="3600">
                <a:solidFill>
                  <a:schemeClr val="lt1"/>
                </a:solidFill>
              </a:rPr>
              <a:t>Vermont: </a:t>
            </a:r>
            <a:r>
              <a:rPr lang="en-US" sz="3600">
                <a:solidFill>
                  <a:schemeClr val="lt1"/>
                </a:solidFill>
              </a:rPr>
              <a:t>Meaning “Green Mountain” in French</a:t>
            </a:r>
            <a:endParaRPr sz="3600">
              <a:solidFill>
                <a:schemeClr val="lt1"/>
              </a:solidFill>
            </a:endParaRPr>
          </a:p>
          <a:p>
            <a:pPr indent="-457200" lvl="2" marL="1371600" rtl="0" algn="l">
              <a:spcBef>
                <a:spcPts val="0"/>
              </a:spcBef>
              <a:spcAft>
                <a:spcPts val="0"/>
              </a:spcAft>
              <a:buClr>
                <a:schemeClr val="lt1"/>
              </a:buClr>
              <a:buSzPts val="3600"/>
              <a:buChar char="■"/>
            </a:pPr>
            <a:r>
              <a:rPr lang="en-US" sz="3600">
                <a:solidFill>
                  <a:schemeClr val="lt1"/>
                </a:solidFill>
              </a:rPr>
              <a:t>The once </a:t>
            </a:r>
            <a:r>
              <a:rPr lang="en-US" sz="3600">
                <a:solidFill>
                  <a:schemeClr val="lt1"/>
                </a:solidFill>
              </a:rPr>
              <a:t>mountainous</a:t>
            </a:r>
            <a:r>
              <a:rPr lang="en-US" sz="3600">
                <a:solidFill>
                  <a:schemeClr val="lt1"/>
                </a:solidFill>
              </a:rPr>
              <a:t> landscape of Vermont/New Hampshire have become degraded from </a:t>
            </a:r>
            <a:r>
              <a:rPr lang="en-US" sz="3600">
                <a:solidFill>
                  <a:schemeClr val="lt1"/>
                </a:solidFill>
              </a:rPr>
              <a:t>erosion</a:t>
            </a:r>
            <a:r>
              <a:rPr lang="en-US" sz="3600">
                <a:solidFill>
                  <a:schemeClr val="lt1"/>
                </a:solidFill>
              </a:rPr>
              <a:t>.  </a:t>
            </a:r>
            <a:endParaRPr sz="3600">
              <a:solidFill>
                <a:schemeClr val="lt1"/>
              </a:solidFill>
            </a:endParaRPr>
          </a:p>
          <a:p>
            <a:pPr indent="-457200" lvl="2" marL="1371600" rtl="0" algn="l">
              <a:spcBef>
                <a:spcPts val="0"/>
              </a:spcBef>
              <a:spcAft>
                <a:spcPts val="0"/>
              </a:spcAft>
              <a:buClr>
                <a:schemeClr val="lt1"/>
              </a:buClr>
              <a:buSzPts val="3600"/>
              <a:buChar char="■"/>
            </a:pPr>
            <a:r>
              <a:rPr lang="en-US" sz="3600">
                <a:solidFill>
                  <a:schemeClr val="lt1"/>
                </a:solidFill>
              </a:rPr>
              <a:t>Monadnock: Isolated hills of bedrock, left as erosional </a:t>
            </a:r>
            <a:r>
              <a:rPr lang="en-US" sz="3600">
                <a:solidFill>
                  <a:schemeClr val="lt1"/>
                </a:solidFill>
              </a:rPr>
              <a:t>remnants</a:t>
            </a:r>
            <a:r>
              <a:rPr lang="en-US" sz="3600">
                <a:solidFill>
                  <a:schemeClr val="lt1"/>
                </a:solidFill>
              </a:rPr>
              <a:t> because of their resistant rock composition. </a:t>
            </a:r>
            <a:endParaRPr sz="3600">
              <a:solidFill>
                <a:schemeClr val="lt1"/>
              </a:solidFill>
            </a:endParaRPr>
          </a:p>
          <a:p>
            <a:pPr indent="0" lvl="0" marL="0" rtl="0" algn="l">
              <a:spcBef>
                <a:spcPts val="0"/>
              </a:spcBef>
              <a:spcAft>
                <a:spcPts val="0"/>
              </a:spcAft>
              <a:buNone/>
            </a:pPr>
            <a:r>
              <a:t/>
            </a:r>
            <a:endParaRPr sz="3600">
              <a:solidFill>
                <a:schemeClr val="lt1"/>
              </a:solidFill>
            </a:endParaRPr>
          </a:p>
          <a:p>
            <a:pPr indent="0" lvl="0" marL="0" rtl="0" algn="l">
              <a:spcBef>
                <a:spcPts val="0"/>
              </a:spcBef>
              <a:spcAft>
                <a:spcPts val="0"/>
              </a:spcAft>
              <a:buNone/>
            </a:pPr>
            <a:r>
              <a:t/>
            </a:r>
            <a:endParaRPr sz="3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7"/>
          <p:cNvSpPr txBox="1"/>
          <p:nvPr/>
        </p:nvSpPr>
        <p:spPr>
          <a:xfrm>
            <a:off x="1385800" y="278350"/>
            <a:ext cx="9778800" cy="11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solidFill>
                  <a:schemeClr val="lt1"/>
                </a:solidFill>
              </a:rPr>
              <a:t>Economic Trends and </a:t>
            </a:r>
            <a:r>
              <a:rPr lang="en-US" sz="4000">
                <a:solidFill>
                  <a:schemeClr val="lt1"/>
                </a:solidFill>
              </a:rPr>
              <a:t>Environmental</a:t>
            </a:r>
            <a:r>
              <a:rPr lang="en-US" sz="4000">
                <a:solidFill>
                  <a:schemeClr val="lt1"/>
                </a:solidFill>
              </a:rPr>
              <a:t> Effects in Vermont.</a:t>
            </a:r>
            <a:endParaRPr sz="4000">
              <a:solidFill>
                <a:schemeClr val="lt1"/>
              </a:solidFill>
            </a:endParaRPr>
          </a:p>
          <a:p>
            <a:pPr indent="0" lvl="0" marL="0" rtl="0" algn="ctr">
              <a:spcBef>
                <a:spcPts val="0"/>
              </a:spcBef>
              <a:spcAft>
                <a:spcPts val="0"/>
              </a:spcAft>
              <a:buNone/>
            </a:pPr>
            <a:r>
              <a:t/>
            </a:r>
            <a:endParaRPr sz="4000">
              <a:solidFill>
                <a:schemeClr val="lt1"/>
              </a:solidFill>
            </a:endParaRPr>
          </a:p>
        </p:txBody>
      </p:sp>
      <p:sp>
        <p:nvSpPr>
          <p:cNvPr id="292" name="Google Shape;292;p27"/>
          <p:cNvSpPr txBox="1"/>
          <p:nvPr/>
        </p:nvSpPr>
        <p:spPr>
          <a:xfrm>
            <a:off x="106600" y="1753000"/>
            <a:ext cx="11974800" cy="5105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1"/>
              </a:buClr>
              <a:buSzPts val="3600"/>
              <a:buChar char="●"/>
            </a:pPr>
            <a:r>
              <a:rPr lang="en-US" sz="3600">
                <a:solidFill>
                  <a:schemeClr val="lt1"/>
                </a:solidFill>
              </a:rPr>
              <a:t>The Vermont economy was once built around dairy farming-- since the 1940’s the number of dairy farms have declined.</a:t>
            </a:r>
            <a:endParaRPr sz="3600">
              <a:solidFill>
                <a:schemeClr val="lt1"/>
              </a:solidFill>
            </a:endParaRPr>
          </a:p>
          <a:p>
            <a:pPr indent="-457200" lvl="1" marL="914400" rtl="0" algn="l">
              <a:spcBef>
                <a:spcPts val="0"/>
              </a:spcBef>
              <a:spcAft>
                <a:spcPts val="0"/>
              </a:spcAft>
              <a:buClr>
                <a:schemeClr val="lt1"/>
              </a:buClr>
              <a:buSzPts val="3600"/>
              <a:buChar char="○"/>
            </a:pPr>
            <a:r>
              <a:rPr lang="en-US" sz="3600">
                <a:solidFill>
                  <a:schemeClr val="lt1"/>
                </a:solidFill>
              </a:rPr>
              <a:t>Dairy farming remains productive despite small number of farms-- this is due to dairy production becoming concentrated in fewer farms.</a:t>
            </a:r>
            <a:endParaRPr sz="3600">
              <a:solidFill>
                <a:schemeClr val="lt1"/>
              </a:solidFill>
            </a:endParaRPr>
          </a:p>
          <a:p>
            <a:pPr indent="-457200" lvl="0" marL="457200" rtl="0" algn="l">
              <a:spcBef>
                <a:spcPts val="0"/>
              </a:spcBef>
              <a:spcAft>
                <a:spcPts val="0"/>
              </a:spcAft>
              <a:buClr>
                <a:schemeClr val="lt1"/>
              </a:buClr>
              <a:buSzPts val="3600"/>
              <a:buChar char="●"/>
            </a:pPr>
            <a:r>
              <a:rPr lang="en-US" sz="3600">
                <a:solidFill>
                  <a:schemeClr val="lt1"/>
                </a:solidFill>
              </a:rPr>
              <a:t>The decline of farming has allowed for the regrowth of </a:t>
            </a:r>
            <a:r>
              <a:rPr lang="en-US" sz="3600">
                <a:solidFill>
                  <a:schemeClr val="lt1"/>
                </a:solidFill>
              </a:rPr>
              <a:t>forests-- up from 37% in the 1880’s to 78%</a:t>
            </a:r>
            <a:endParaRPr sz="3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